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80"/>
  </p:notesMasterIdLst>
  <p:sldIdLst>
    <p:sldId id="256" r:id="rId2"/>
    <p:sldId id="289" r:id="rId3"/>
    <p:sldId id="298" r:id="rId4"/>
    <p:sldId id="377" r:id="rId5"/>
    <p:sldId id="288" r:id="rId6"/>
    <p:sldId id="274" r:id="rId7"/>
    <p:sldId id="378" r:id="rId8"/>
    <p:sldId id="379" r:id="rId9"/>
    <p:sldId id="364" r:id="rId10"/>
    <p:sldId id="276" r:id="rId11"/>
    <p:sldId id="275" r:id="rId12"/>
    <p:sldId id="365" r:id="rId13"/>
    <p:sldId id="366" r:id="rId14"/>
    <p:sldId id="367" r:id="rId15"/>
    <p:sldId id="368" r:id="rId16"/>
    <p:sldId id="280" r:id="rId17"/>
    <p:sldId id="293" r:id="rId18"/>
    <p:sldId id="294" r:id="rId19"/>
    <p:sldId id="285" r:id="rId20"/>
    <p:sldId id="286" r:id="rId21"/>
    <p:sldId id="295" r:id="rId22"/>
    <p:sldId id="334" r:id="rId23"/>
    <p:sldId id="303" r:id="rId24"/>
    <p:sldId id="304" r:id="rId25"/>
    <p:sldId id="305" r:id="rId26"/>
    <p:sldId id="306" r:id="rId27"/>
    <p:sldId id="307" r:id="rId28"/>
    <p:sldId id="308" r:id="rId29"/>
    <p:sldId id="309" r:id="rId30"/>
    <p:sldId id="310" r:id="rId31"/>
    <p:sldId id="311" r:id="rId32"/>
    <p:sldId id="312" r:id="rId33"/>
    <p:sldId id="313" r:id="rId34"/>
    <p:sldId id="314" r:id="rId35"/>
    <p:sldId id="315" r:id="rId36"/>
    <p:sldId id="316" r:id="rId37"/>
    <p:sldId id="317" r:id="rId38"/>
    <p:sldId id="318" r:id="rId39"/>
    <p:sldId id="319" r:id="rId40"/>
    <p:sldId id="320" r:id="rId41"/>
    <p:sldId id="321" r:id="rId42"/>
    <p:sldId id="322" r:id="rId43"/>
    <p:sldId id="323" r:id="rId44"/>
    <p:sldId id="325" r:id="rId45"/>
    <p:sldId id="370" r:id="rId46"/>
    <p:sldId id="371" r:id="rId47"/>
    <p:sldId id="372" r:id="rId48"/>
    <p:sldId id="369" r:id="rId49"/>
    <p:sldId id="335" r:id="rId50"/>
    <p:sldId id="344" r:id="rId51"/>
    <p:sldId id="345" r:id="rId52"/>
    <p:sldId id="346" r:id="rId53"/>
    <p:sldId id="347" r:id="rId54"/>
    <p:sldId id="348" r:id="rId55"/>
    <p:sldId id="349" r:id="rId56"/>
    <p:sldId id="350" r:id="rId57"/>
    <p:sldId id="351" r:id="rId58"/>
    <p:sldId id="352" r:id="rId59"/>
    <p:sldId id="353" r:id="rId60"/>
    <p:sldId id="354" r:id="rId61"/>
    <p:sldId id="355" r:id="rId62"/>
    <p:sldId id="356" r:id="rId63"/>
    <p:sldId id="357" r:id="rId64"/>
    <p:sldId id="358" r:id="rId65"/>
    <p:sldId id="359" r:id="rId66"/>
    <p:sldId id="360" r:id="rId67"/>
    <p:sldId id="361" r:id="rId68"/>
    <p:sldId id="362" r:id="rId69"/>
    <p:sldId id="373" r:id="rId70"/>
    <p:sldId id="380" r:id="rId71"/>
    <p:sldId id="381" r:id="rId72"/>
    <p:sldId id="384" r:id="rId73"/>
    <p:sldId id="385" r:id="rId74"/>
    <p:sldId id="382" r:id="rId75"/>
    <p:sldId id="383" r:id="rId76"/>
    <p:sldId id="374" r:id="rId77"/>
    <p:sldId id="386" r:id="rId78"/>
    <p:sldId id="333" r:id="rId79"/>
  </p:sldIdLst>
  <p:sldSz cx="10080625" cy="7380288"/>
  <p:notesSz cx="6735763" cy="9866313"/>
  <p:defaultTextStyle>
    <a:defPPr>
      <a:defRPr lang="ru-RU"/>
    </a:defPPr>
    <a:lvl1pPr marL="0" algn="l" defTabSz="1018158" rtl="0" eaLnBrk="1" latinLnBrk="0" hangingPunct="1">
      <a:defRPr sz="2000" kern="1200">
        <a:solidFill>
          <a:schemeClr val="tx1"/>
        </a:solidFill>
        <a:latin typeface="+mn-lt"/>
        <a:ea typeface="+mn-ea"/>
        <a:cs typeface="+mn-cs"/>
      </a:defRPr>
    </a:lvl1pPr>
    <a:lvl2pPr marL="509079" algn="l" defTabSz="1018158" rtl="0" eaLnBrk="1" latinLnBrk="0" hangingPunct="1">
      <a:defRPr sz="2000" kern="1200">
        <a:solidFill>
          <a:schemeClr val="tx1"/>
        </a:solidFill>
        <a:latin typeface="+mn-lt"/>
        <a:ea typeface="+mn-ea"/>
        <a:cs typeface="+mn-cs"/>
      </a:defRPr>
    </a:lvl2pPr>
    <a:lvl3pPr marL="1018158" algn="l" defTabSz="1018158" rtl="0" eaLnBrk="1" latinLnBrk="0" hangingPunct="1">
      <a:defRPr sz="2000" kern="1200">
        <a:solidFill>
          <a:schemeClr val="tx1"/>
        </a:solidFill>
        <a:latin typeface="+mn-lt"/>
        <a:ea typeface="+mn-ea"/>
        <a:cs typeface="+mn-cs"/>
      </a:defRPr>
    </a:lvl3pPr>
    <a:lvl4pPr marL="1527237" algn="l" defTabSz="1018158" rtl="0" eaLnBrk="1" latinLnBrk="0" hangingPunct="1">
      <a:defRPr sz="2000" kern="1200">
        <a:solidFill>
          <a:schemeClr val="tx1"/>
        </a:solidFill>
        <a:latin typeface="+mn-lt"/>
        <a:ea typeface="+mn-ea"/>
        <a:cs typeface="+mn-cs"/>
      </a:defRPr>
    </a:lvl4pPr>
    <a:lvl5pPr marL="2036316" algn="l" defTabSz="1018158" rtl="0" eaLnBrk="1" latinLnBrk="0" hangingPunct="1">
      <a:defRPr sz="2000" kern="1200">
        <a:solidFill>
          <a:schemeClr val="tx1"/>
        </a:solidFill>
        <a:latin typeface="+mn-lt"/>
        <a:ea typeface="+mn-ea"/>
        <a:cs typeface="+mn-cs"/>
      </a:defRPr>
    </a:lvl5pPr>
    <a:lvl6pPr marL="2545394" algn="l" defTabSz="1018158" rtl="0" eaLnBrk="1" latinLnBrk="0" hangingPunct="1">
      <a:defRPr sz="2000" kern="1200">
        <a:solidFill>
          <a:schemeClr val="tx1"/>
        </a:solidFill>
        <a:latin typeface="+mn-lt"/>
        <a:ea typeface="+mn-ea"/>
        <a:cs typeface="+mn-cs"/>
      </a:defRPr>
    </a:lvl6pPr>
    <a:lvl7pPr marL="3054473" algn="l" defTabSz="1018158" rtl="0" eaLnBrk="1" latinLnBrk="0" hangingPunct="1">
      <a:defRPr sz="2000" kern="1200">
        <a:solidFill>
          <a:schemeClr val="tx1"/>
        </a:solidFill>
        <a:latin typeface="+mn-lt"/>
        <a:ea typeface="+mn-ea"/>
        <a:cs typeface="+mn-cs"/>
      </a:defRPr>
    </a:lvl7pPr>
    <a:lvl8pPr marL="3563552" algn="l" defTabSz="1018158" rtl="0" eaLnBrk="1" latinLnBrk="0" hangingPunct="1">
      <a:defRPr sz="2000" kern="1200">
        <a:solidFill>
          <a:schemeClr val="tx1"/>
        </a:solidFill>
        <a:latin typeface="+mn-lt"/>
        <a:ea typeface="+mn-ea"/>
        <a:cs typeface="+mn-cs"/>
      </a:defRPr>
    </a:lvl8pPr>
    <a:lvl9pPr marL="4072631" algn="l" defTabSz="1018158" rtl="0" eaLnBrk="1" latinLnBrk="0" hangingPunct="1">
      <a:defRPr sz="20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без заголовка" id="{6D8846C2-1430-4642-AF95-B2E789D1DA37}">
          <p14:sldIdLst>
            <p14:sldId id="256"/>
            <p14:sldId id="289"/>
            <p14:sldId id="298"/>
            <p14:sldId id="377"/>
            <p14:sldId id="288"/>
            <p14:sldId id="274"/>
            <p14:sldId id="378"/>
            <p14:sldId id="379"/>
            <p14:sldId id="364"/>
            <p14:sldId id="276"/>
            <p14:sldId id="275"/>
            <p14:sldId id="365"/>
            <p14:sldId id="366"/>
            <p14:sldId id="367"/>
            <p14:sldId id="368"/>
            <p14:sldId id="280"/>
            <p14:sldId id="293"/>
            <p14:sldId id="294"/>
            <p14:sldId id="285"/>
            <p14:sldId id="286"/>
            <p14:sldId id="295"/>
            <p14:sldId id="334"/>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5"/>
            <p14:sldId id="370"/>
            <p14:sldId id="371"/>
            <p14:sldId id="372"/>
            <p14:sldId id="369"/>
            <p14:sldId id="335"/>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73"/>
            <p14:sldId id="380"/>
            <p14:sldId id="381"/>
            <p14:sldId id="384"/>
            <p14:sldId id="385"/>
            <p14:sldId id="382"/>
            <p14:sldId id="383"/>
            <p14:sldId id="374"/>
            <p14:sldId id="386"/>
            <p14:sldId id="333"/>
          </p14:sldIdLst>
        </p14:section>
      </p14:sectionLst>
    </p:ext>
    <p:ext uri="{EFAFB233-063F-42B5-8137-9DF3F51BA10A}">
      <p15:sldGuideLst xmlns:p15="http://schemas.microsoft.com/office/powerpoint/2012/main">
        <p15:guide id="1" orient="horz" pos="2325">
          <p15:clr>
            <a:srgbClr val="A4A3A4"/>
          </p15:clr>
        </p15:guide>
        <p15:guide id="2" pos="317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5" clrIdx="0"/>
  <p:cmAuthor id="1" name="Савчук Лариса Олеговна" initials="СЛО"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A789"/>
    <a:srgbClr val="08A899"/>
    <a:srgbClr val="045447"/>
    <a:srgbClr val="045C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73" autoAdjust="0"/>
    <p:restoredTop sz="93895" autoAdjust="0"/>
  </p:normalViewPr>
  <p:slideViewPr>
    <p:cSldViewPr>
      <p:cViewPr>
        <p:scale>
          <a:sx n="50" d="100"/>
          <a:sy n="50" d="100"/>
        </p:scale>
        <p:origin x="192" y="43"/>
      </p:cViewPr>
      <p:guideLst>
        <p:guide orient="horz" pos="2325"/>
        <p:guide pos="3175"/>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9413" cy="493713"/>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14763" y="0"/>
            <a:ext cx="2919412" cy="493713"/>
          </a:xfrm>
          <a:prstGeom prst="rect">
            <a:avLst/>
          </a:prstGeom>
        </p:spPr>
        <p:txBody>
          <a:bodyPr vert="horz" lIns="91440" tIns="45720" rIns="91440" bIns="45720" rtlCol="0"/>
          <a:lstStyle>
            <a:lvl1pPr algn="r">
              <a:defRPr sz="1200"/>
            </a:lvl1pPr>
          </a:lstStyle>
          <a:p>
            <a:fld id="{9FD932B8-BD5A-46CF-B97B-1F6F69DF868B}" type="datetimeFigureOut">
              <a:rPr lang="ru-RU" smtClean="0"/>
              <a:pPr/>
              <a:t>24.11.2019</a:t>
            </a:fld>
            <a:endParaRPr lang="ru-RU"/>
          </a:p>
        </p:txBody>
      </p:sp>
      <p:sp>
        <p:nvSpPr>
          <p:cNvPr id="4" name="Образ слайда 3"/>
          <p:cNvSpPr>
            <a:spLocks noGrp="1" noRot="1" noChangeAspect="1"/>
          </p:cNvSpPr>
          <p:nvPr>
            <p:ph type="sldImg" idx="2"/>
          </p:nvPr>
        </p:nvSpPr>
        <p:spPr>
          <a:xfrm>
            <a:off x="841375" y="739775"/>
            <a:ext cx="5053013" cy="3700463"/>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3100" y="4686300"/>
            <a:ext cx="5389563" cy="4440238"/>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371013"/>
            <a:ext cx="2919413" cy="493712"/>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14763" y="9371013"/>
            <a:ext cx="2919412" cy="493712"/>
          </a:xfrm>
          <a:prstGeom prst="rect">
            <a:avLst/>
          </a:prstGeom>
        </p:spPr>
        <p:txBody>
          <a:bodyPr vert="horz" lIns="91440" tIns="45720" rIns="91440" bIns="45720" rtlCol="0" anchor="b"/>
          <a:lstStyle>
            <a:lvl1pPr algn="r">
              <a:defRPr sz="1200"/>
            </a:lvl1pPr>
          </a:lstStyle>
          <a:p>
            <a:fld id="{92B41B17-1BDD-4936-9ADF-A2ABFA4D1522}" type="slidenum">
              <a:rPr lang="ru-RU" smtClean="0"/>
              <a:pPr/>
              <a:t>‹#›</a:t>
            </a:fld>
            <a:endParaRPr lang="ru-RU"/>
          </a:p>
        </p:txBody>
      </p:sp>
    </p:spTree>
    <p:extLst>
      <p:ext uri="{BB962C8B-B14F-4D97-AF65-F5344CB8AC3E}">
        <p14:creationId xmlns:p14="http://schemas.microsoft.com/office/powerpoint/2010/main" val="4077084837"/>
      </p:ext>
    </p:extLst>
  </p:cSld>
  <p:clrMap bg1="lt1" tx1="dk1" bg2="lt2" tx2="dk2" accent1="accent1" accent2="accent2" accent3="accent3" accent4="accent4" accent5="accent5" accent6="accent6" hlink="hlink" folHlink="folHlink"/>
  <p:notesStyle>
    <a:lvl1pPr marL="0" algn="l" defTabSz="914294" rtl="0" eaLnBrk="1" latinLnBrk="0" hangingPunct="1">
      <a:defRPr sz="1200" kern="1200">
        <a:solidFill>
          <a:schemeClr val="tx1"/>
        </a:solidFill>
        <a:latin typeface="+mn-lt"/>
        <a:ea typeface="+mn-ea"/>
        <a:cs typeface="+mn-cs"/>
      </a:defRPr>
    </a:lvl1pPr>
    <a:lvl2pPr marL="457147" algn="l" defTabSz="914294" rtl="0" eaLnBrk="1" latinLnBrk="0" hangingPunct="1">
      <a:defRPr sz="1200" kern="1200">
        <a:solidFill>
          <a:schemeClr val="tx1"/>
        </a:solidFill>
        <a:latin typeface="+mn-lt"/>
        <a:ea typeface="+mn-ea"/>
        <a:cs typeface="+mn-cs"/>
      </a:defRPr>
    </a:lvl2pPr>
    <a:lvl3pPr marL="914294" algn="l" defTabSz="914294" rtl="0" eaLnBrk="1" latinLnBrk="0" hangingPunct="1">
      <a:defRPr sz="1200" kern="1200">
        <a:solidFill>
          <a:schemeClr val="tx1"/>
        </a:solidFill>
        <a:latin typeface="+mn-lt"/>
        <a:ea typeface="+mn-ea"/>
        <a:cs typeface="+mn-cs"/>
      </a:defRPr>
    </a:lvl3pPr>
    <a:lvl4pPr marL="1371441" algn="l" defTabSz="914294" rtl="0" eaLnBrk="1" latinLnBrk="0" hangingPunct="1">
      <a:defRPr sz="1200" kern="1200">
        <a:solidFill>
          <a:schemeClr val="tx1"/>
        </a:solidFill>
        <a:latin typeface="+mn-lt"/>
        <a:ea typeface="+mn-ea"/>
        <a:cs typeface="+mn-cs"/>
      </a:defRPr>
    </a:lvl4pPr>
    <a:lvl5pPr marL="1828588" algn="l" defTabSz="914294" rtl="0" eaLnBrk="1" latinLnBrk="0" hangingPunct="1">
      <a:defRPr sz="1200" kern="1200">
        <a:solidFill>
          <a:schemeClr val="tx1"/>
        </a:solidFill>
        <a:latin typeface="+mn-lt"/>
        <a:ea typeface="+mn-ea"/>
        <a:cs typeface="+mn-cs"/>
      </a:defRPr>
    </a:lvl5pPr>
    <a:lvl6pPr marL="2285734" algn="l" defTabSz="914294" rtl="0" eaLnBrk="1" latinLnBrk="0" hangingPunct="1">
      <a:defRPr sz="1200" kern="1200">
        <a:solidFill>
          <a:schemeClr val="tx1"/>
        </a:solidFill>
        <a:latin typeface="+mn-lt"/>
        <a:ea typeface="+mn-ea"/>
        <a:cs typeface="+mn-cs"/>
      </a:defRPr>
    </a:lvl6pPr>
    <a:lvl7pPr marL="2742881" algn="l" defTabSz="914294" rtl="0" eaLnBrk="1" latinLnBrk="0" hangingPunct="1">
      <a:defRPr sz="1200" kern="1200">
        <a:solidFill>
          <a:schemeClr val="tx1"/>
        </a:solidFill>
        <a:latin typeface="+mn-lt"/>
        <a:ea typeface="+mn-ea"/>
        <a:cs typeface="+mn-cs"/>
      </a:defRPr>
    </a:lvl7pPr>
    <a:lvl8pPr marL="3200029" algn="l" defTabSz="914294" rtl="0" eaLnBrk="1" latinLnBrk="0" hangingPunct="1">
      <a:defRPr sz="1200" kern="1200">
        <a:solidFill>
          <a:schemeClr val="tx1"/>
        </a:solidFill>
        <a:latin typeface="+mn-lt"/>
        <a:ea typeface="+mn-ea"/>
        <a:cs typeface="+mn-cs"/>
      </a:defRPr>
    </a:lvl8pPr>
    <a:lvl9pPr marL="3657176" algn="l" defTabSz="91429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2B41B17-1BDD-4936-9ADF-A2ABFA4D1522}" type="slidenum">
              <a:rPr lang="ru-RU" smtClean="0"/>
              <a:pPr/>
              <a:t>17</a:t>
            </a:fld>
            <a:endParaRPr lang="ru-RU"/>
          </a:p>
        </p:txBody>
      </p:sp>
    </p:spTree>
    <p:extLst>
      <p:ext uri="{BB962C8B-B14F-4D97-AF65-F5344CB8AC3E}">
        <p14:creationId xmlns:p14="http://schemas.microsoft.com/office/powerpoint/2010/main" val="4043813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2B41B17-1BDD-4936-9ADF-A2ABFA4D1522}" type="slidenum">
              <a:rPr lang="ru-RU" smtClean="0">
                <a:solidFill>
                  <a:prstClr val="black"/>
                </a:solidFill>
              </a:rPr>
              <a:pPr/>
              <a:t>19</a:t>
            </a:fld>
            <a:endParaRPr lang="ru-RU">
              <a:solidFill>
                <a:prstClr val="black"/>
              </a:solidFill>
            </a:endParaRPr>
          </a:p>
        </p:txBody>
      </p:sp>
    </p:spTree>
    <p:extLst>
      <p:ext uri="{BB962C8B-B14F-4D97-AF65-F5344CB8AC3E}">
        <p14:creationId xmlns:p14="http://schemas.microsoft.com/office/powerpoint/2010/main" val="3066579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6047" y="2292675"/>
            <a:ext cx="8568531" cy="1581978"/>
          </a:xfrm>
        </p:spPr>
        <p:txBody>
          <a:bodyPr/>
          <a:lstStyle/>
          <a:p>
            <a:r>
              <a:rPr lang="ru-RU"/>
              <a:t>Образец заголовка</a:t>
            </a:r>
          </a:p>
        </p:txBody>
      </p:sp>
      <p:sp>
        <p:nvSpPr>
          <p:cNvPr id="3" name="Подзаголовок 2"/>
          <p:cNvSpPr>
            <a:spLocks noGrp="1"/>
          </p:cNvSpPr>
          <p:nvPr>
            <p:ph type="subTitle" idx="1"/>
          </p:nvPr>
        </p:nvSpPr>
        <p:spPr>
          <a:xfrm>
            <a:off x="1512094" y="4182163"/>
            <a:ext cx="7056438" cy="1886074"/>
          </a:xfrm>
        </p:spPr>
        <p:txBody>
          <a:bodyPr/>
          <a:lstStyle>
            <a:lvl1pPr marL="0" indent="0" algn="ctr">
              <a:buNone/>
              <a:defRPr>
                <a:solidFill>
                  <a:schemeClr val="tx1">
                    <a:tint val="75000"/>
                  </a:schemeClr>
                </a:solidFill>
              </a:defRPr>
            </a:lvl1pPr>
            <a:lvl2pPr marL="498793" indent="0" algn="ctr">
              <a:buNone/>
              <a:defRPr>
                <a:solidFill>
                  <a:schemeClr val="tx1">
                    <a:tint val="75000"/>
                  </a:schemeClr>
                </a:solidFill>
              </a:defRPr>
            </a:lvl2pPr>
            <a:lvl3pPr marL="997586" indent="0" algn="ctr">
              <a:buNone/>
              <a:defRPr>
                <a:solidFill>
                  <a:schemeClr val="tx1">
                    <a:tint val="75000"/>
                  </a:schemeClr>
                </a:solidFill>
              </a:defRPr>
            </a:lvl3pPr>
            <a:lvl4pPr marL="1496379" indent="0" algn="ctr">
              <a:buNone/>
              <a:defRPr>
                <a:solidFill>
                  <a:schemeClr val="tx1">
                    <a:tint val="75000"/>
                  </a:schemeClr>
                </a:solidFill>
              </a:defRPr>
            </a:lvl4pPr>
            <a:lvl5pPr marL="1995172" indent="0" algn="ctr">
              <a:buNone/>
              <a:defRPr>
                <a:solidFill>
                  <a:schemeClr val="tx1">
                    <a:tint val="75000"/>
                  </a:schemeClr>
                </a:solidFill>
              </a:defRPr>
            </a:lvl5pPr>
            <a:lvl6pPr marL="2493965" indent="0" algn="ctr">
              <a:buNone/>
              <a:defRPr>
                <a:solidFill>
                  <a:schemeClr val="tx1">
                    <a:tint val="75000"/>
                  </a:schemeClr>
                </a:solidFill>
              </a:defRPr>
            </a:lvl6pPr>
            <a:lvl7pPr marL="2992759" indent="0" algn="ctr">
              <a:buNone/>
              <a:defRPr>
                <a:solidFill>
                  <a:schemeClr val="tx1">
                    <a:tint val="75000"/>
                  </a:schemeClr>
                </a:solidFill>
              </a:defRPr>
            </a:lvl7pPr>
            <a:lvl8pPr marL="3491551" indent="0" algn="ctr">
              <a:buNone/>
              <a:defRPr>
                <a:solidFill>
                  <a:schemeClr val="tx1">
                    <a:tint val="75000"/>
                  </a:schemeClr>
                </a:solidFill>
              </a:defRPr>
            </a:lvl8pPr>
            <a:lvl9pPr marL="3990345"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09A170DD-B856-4957-8AF3-45A4FA2B841E}" type="datetimeFigureOut">
              <a:rPr lang="ru-RU" smtClean="0"/>
              <a:pPr/>
              <a:t>24.11.2019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D51C310-442E-4544-831D-15BD9E6FDC51}" type="slidenum">
              <a:rPr lang="ru-RU" smtClean="0"/>
              <a:pPr/>
              <a:t>‹#›</a:t>
            </a:fld>
            <a:endParaRPr lang="ru-RU"/>
          </a:p>
        </p:txBody>
      </p:sp>
    </p:spTree>
    <p:extLst>
      <p:ext uri="{BB962C8B-B14F-4D97-AF65-F5344CB8AC3E}">
        <p14:creationId xmlns:p14="http://schemas.microsoft.com/office/powerpoint/2010/main" val="3461879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9A170DD-B856-4957-8AF3-45A4FA2B841E}" type="datetimeFigureOut">
              <a:rPr lang="ru-RU" smtClean="0"/>
              <a:pPr/>
              <a:t>24.11.2019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D51C310-442E-4544-831D-15BD9E6FDC51}" type="slidenum">
              <a:rPr lang="ru-RU" smtClean="0"/>
              <a:pPr/>
              <a:t>‹#›</a:t>
            </a:fld>
            <a:endParaRPr lang="ru-RU"/>
          </a:p>
        </p:txBody>
      </p:sp>
    </p:spTree>
    <p:extLst>
      <p:ext uri="{BB962C8B-B14F-4D97-AF65-F5344CB8AC3E}">
        <p14:creationId xmlns:p14="http://schemas.microsoft.com/office/powerpoint/2010/main" val="1551174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057499" y="317764"/>
            <a:ext cx="2500906" cy="6777223"/>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554785" y="317764"/>
            <a:ext cx="7334704" cy="6777223"/>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9A170DD-B856-4957-8AF3-45A4FA2B841E}" type="datetimeFigureOut">
              <a:rPr lang="ru-RU" smtClean="0"/>
              <a:pPr/>
              <a:t>24.11.2019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D51C310-442E-4544-831D-15BD9E6FDC51}" type="slidenum">
              <a:rPr lang="ru-RU" smtClean="0"/>
              <a:pPr/>
              <a:t>‹#›</a:t>
            </a:fld>
            <a:endParaRPr lang="ru-RU"/>
          </a:p>
        </p:txBody>
      </p:sp>
    </p:spTree>
    <p:extLst>
      <p:ext uri="{BB962C8B-B14F-4D97-AF65-F5344CB8AC3E}">
        <p14:creationId xmlns:p14="http://schemas.microsoft.com/office/powerpoint/2010/main" val="1157747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9A170DD-B856-4957-8AF3-45A4FA2B841E}" type="datetimeFigureOut">
              <a:rPr lang="ru-RU" smtClean="0"/>
              <a:pPr/>
              <a:t>24.11.2019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D51C310-442E-4544-831D-15BD9E6FDC51}" type="slidenum">
              <a:rPr lang="ru-RU" smtClean="0"/>
              <a:pPr/>
              <a:t>‹#›</a:t>
            </a:fld>
            <a:endParaRPr lang="ru-RU"/>
          </a:p>
        </p:txBody>
      </p:sp>
    </p:spTree>
    <p:extLst>
      <p:ext uri="{BB962C8B-B14F-4D97-AF65-F5344CB8AC3E}">
        <p14:creationId xmlns:p14="http://schemas.microsoft.com/office/powerpoint/2010/main" val="2832351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6300" y="4742520"/>
            <a:ext cx="8568531" cy="1465807"/>
          </a:xfrm>
        </p:spPr>
        <p:txBody>
          <a:bodyPr anchor="t"/>
          <a:lstStyle>
            <a:lvl1pPr algn="l">
              <a:defRPr sz="4400" b="1" cap="all"/>
            </a:lvl1pPr>
          </a:lstStyle>
          <a:p>
            <a:r>
              <a:rPr lang="ru-RU"/>
              <a:t>Образец заголовка</a:t>
            </a:r>
          </a:p>
        </p:txBody>
      </p:sp>
      <p:sp>
        <p:nvSpPr>
          <p:cNvPr id="3" name="Текст 2"/>
          <p:cNvSpPr>
            <a:spLocks noGrp="1"/>
          </p:cNvSpPr>
          <p:nvPr>
            <p:ph type="body" idx="1"/>
          </p:nvPr>
        </p:nvSpPr>
        <p:spPr>
          <a:xfrm>
            <a:off x="796300" y="3128083"/>
            <a:ext cx="8568531" cy="1614437"/>
          </a:xfrm>
        </p:spPr>
        <p:txBody>
          <a:bodyPr anchor="b"/>
          <a:lstStyle>
            <a:lvl1pPr marL="0" indent="0">
              <a:buNone/>
              <a:defRPr sz="2200">
                <a:solidFill>
                  <a:schemeClr val="tx1">
                    <a:tint val="75000"/>
                  </a:schemeClr>
                </a:solidFill>
              </a:defRPr>
            </a:lvl1pPr>
            <a:lvl2pPr marL="498793" indent="0">
              <a:buNone/>
              <a:defRPr sz="2000">
                <a:solidFill>
                  <a:schemeClr val="tx1">
                    <a:tint val="75000"/>
                  </a:schemeClr>
                </a:solidFill>
              </a:defRPr>
            </a:lvl2pPr>
            <a:lvl3pPr marL="997586" indent="0">
              <a:buNone/>
              <a:defRPr sz="1700">
                <a:solidFill>
                  <a:schemeClr val="tx1">
                    <a:tint val="75000"/>
                  </a:schemeClr>
                </a:solidFill>
              </a:defRPr>
            </a:lvl3pPr>
            <a:lvl4pPr marL="1496379" indent="0">
              <a:buNone/>
              <a:defRPr sz="1500">
                <a:solidFill>
                  <a:schemeClr val="tx1">
                    <a:tint val="75000"/>
                  </a:schemeClr>
                </a:solidFill>
              </a:defRPr>
            </a:lvl4pPr>
            <a:lvl5pPr marL="1995172" indent="0">
              <a:buNone/>
              <a:defRPr sz="1500">
                <a:solidFill>
                  <a:schemeClr val="tx1">
                    <a:tint val="75000"/>
                  </a:schemeClr>
                </a:solidFill>
              </a:defRPr>
            </a:lvl5pPr>
            <a:lvl6pPr marL="2493965" indent="0">
              <a:buNone/>
              <a:defRPr sz="1500">
                <a:solidFill>
                  <a:schemeClr val="tx1">
                    <a:tint val="75000"/>
                  </a:schemeClr>
                </a:solidFill>
              </a:defRPr>
            </a:lvl6pPr>
            <a:lvl7pPr marL="2992759" indent="0">
              <a:buNone/>
              <a:defRPr sz="1500">
                <a:solidFill>
                  <a:schemeClr val="tx1">
                    <a:tint val="75000"/>
                  </a:schemeClr>
                </a:solidFill>
              </a:defRPr>
            </a:lvl7pPr>
            <a:lvl8pPr marL="3491551" indent="0">
              <a:buNone/>
              <a:defRPr sz="1500">
                <a:solidFill>
                  <a:schemeClr val="tx1">
                    <a:tint val="75000"/>
                  </a:schemeClr>
                </a:solidFill>
              </a:defRPr>
            </a:lvl8pPr>
            <a:lvl9pPr marL="3990345" indent="0">
              <a:buNone/>
              <a:defRPr sz="15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09A170DD-B856-4957-8AF3-45A4FA2B841E}" type="datetimeFigureOut">
              <a:rPr lang="ru-RU" smtClean="0"/>
              <a:pPr/>
              <a:t>24.11.2019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D51C310-442E-4544-831D-15BD9E6FDC51}" type="slidenum">
              <a:rPr lang="ru-RU" smtClean="0"/>
              <a:pPr/>
              <a:t>‹#›</a:t>
            </a:fld>
            <a:endParaRPr lang="ru-RU"/>
          </a:p>
        </p:txBody>
      </p:sp>
    </p:spTree>
    <p:extLst>
      <p:ext uri="{BB962C8B-B14F-4D97-AF65-F5344CB8AC3E}">
        <p14:creationId xmlns:p14="http://schemas.microsoft.com/office/powerpoint/2010/main" val="1728152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554787" y="1853616"/>
            <a:ext cx="4917805" cy="5241371"/>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5640602" y="1853616"/>
            <a:ext cx="4917805" cy="5241371"/>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09A170DD-B856-4957-8AF3-45A4FA2B841E}" type="datetimeFigureOut">
              <a:rPr lang="ru-RU" smtClean="0"/>
              <a:pPr/>
              <a:t>24.11.2019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D51C310-442E-4544-831D-15BD9E6FDC51}" type="slidenum">
              <a:rPr lang="ru-RU" smtClean="0"/>
              <a:pPr/>
              <a:t>‹#›</a:t>
            </a:fld>
            <a:endParaRPr lang="ru-RU"/>
          </a:p>
        </p:txBody>
      </p:sp>
    </p:spTree>
    <p:extLst>
      <p:ext uri="{BB962C8B-B14F-4D97-AF65-F5344CB8AC3E}">
        <p14:creationId xmlns:p14="http://schemas.microsoft.com/office/powerpoint/2010/main" val="1440483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031" y="295554"/>
            <a:ext cx="9072563" cy="1230048"/>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504031" y="1652023"/>
            <a:ext cx="4454027" cy="688485"/>
          </a:xfrm>
        </p:spPr>
        <p:txBody>
          <a:bodyPr anchor="b"/>
          <a:lstStyle>
            <a:lvl1pPr marL="0" indent="0">
              <a:buNone/>
              <a:defRPr sz="2600" b="1"/>
            </a:lvl1pPr>
            <a:lvl2pPr marL="498793" indent="0">
              <a:buNone/>
              <a:defRPr sz="2200" b="1"/>
            </a:lvl2pPr>
            <a:lvl3pPr marL="997586" indent="0">
              <a:buNone/>
              <a:defRPr sz="2000" b="1"/>
            </a:lvl3pPr>
            <a:lvl4pPr marL="1496379" indent="0">
              <a:buNone/>
              <a:defRPr sz="1700" b="1"/>
            </a:lvl4pPr>
            <a:lvl5pPr marL="1995172" indent="0">
              <a:buNone/>
              <a:defRPr sz="1700" b="1"/>
            </a:lvl5pPr>
            <a:lvl6pPr marL="2493965" indent="0">
              <a:buNone/>
              <a:defRPr sz="1700" b="1"/>
            </a:lvl6pPr>
            <a:lvl7pPr marL="2992759" indent="0">
              <a:buNone/>
              <a:defRPr sz="1700" b="1"/>
            </a:lvl7pPr>
            <a:lvl8pPr marL="3491551" indent="0">
              <a:buNone/>
              <a:defRPr sz="1700" b="1"/>
            </a:lvl8pPr>
            <a:lvl9pPr marL="3990345" indent="0">
              <a:buNone/>
              <a:defRPr sz="1700" b="1"/>
            </a:lvl9pPr>
          </a:lstStyle>
          <a:p>
            <a:pPr lvl="0"/>
            <a:r>
              <a:rPr lang="ru-RU"/>
              <a:t>Образец текста</a:t>
            </a:r>
          </a:p>
        </p:txBody>
      </p:sp>
      <p:sp>
        <p:nvSpPr>
          <p:cNvPr id="4" name="Объект 3"/>
          <p:cNvSpPr>
            <a:spLocks noGrp="1"/>
          </p:cNvSpPr>
          <p:nvPr>
            <p:ph sz="half" idx="2"/>
          </p:nvPr>
        </p:nvSpPr>
        <p:spPr>
          <a:xfrm>
            <a:off x="504031" y="2340508"/>
            <a:ext cx="4454027" cy="4252208"/>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5120818" y="1652023"/>
            <a:ext cx="4455776" cy="688485"/>
          </a:xfrm>
        </p:spPr>
        <p:txBody>
          <a:bodyPr anchor="b"/>
          <a:lstStyle>
            <a:lvl1pPr marL="0" indent="0">
              <a:buNone/>
              <a:defRPr sz="2600" b="1"/>
            </a:lvl1pPr>
            <a:lvl2pPr marL="498793" indent="0">
              <a:buNone/>
              <a:defRPr sz="2200" b="1"/>
            </a:lvl2pPr>
            <a:lvl3pPr marL="997586" indent="0">
              <a:buNone/>
              <a:defRPr sz="2000" b="1"/>
            </a:lvl3pPr>
            <a:lvl4pPr marL="1496379" indent="0">
              <a:buNone/>
              <a:defRPr sz="1700" b="1"/>
            </a:lvl4pPr>
            <a:lvl5pPr marL="1995172" indent="0">
              <a:buNone/>
              <a:defRPr sz="1700" b="1"/>
            </a:lvl5pPr>
            <a:lvl6pPr marL="2493965" indent="0">
              <a:buNone/>
              <a:defRPr sz="1700" b="1"/>
            </a:lvl6pPr>
            <a:lvl7pPr marL="2992759" indent="0">
              <a:buNone/>
              <a:defRPr sz="1700" b="1"/>
            </a:lvl7pPr>
            <a:lvl8pPr marL="3491551" indent="0">
              <a:buNone/>
              <a:defRPr sz="1700" b="1"/>
            </a:lvl8pPr>
            <a:lvl9pPr marL="3990345" indent="0">
              <a:buNone/>
              <a:defRPr sz="1700" b="1"/>
            </a:lvl9pPr>
          </a:lstStyle>
          <a:p>
            <a:pPr lvl="0"/>
            <a:r>
              <a:rPr lang="ru-RU"/>
              <a:t>Образец текста</a:t>
            </a:r>
          </a:p>
        </p:txBody>
      </p:sp>
      <p:sp>
        <p:nvSpPr>
          <p:cNvPr id="6" name="Объект 5"/>
          <p:cNvSpPr>
            <a:spLocks noGrp="1"/>
          </p:cNvSpPr>
          <p:nvPr>
            <p:ph sz="quarter" idx="4"/>
          </p:nvPr>
        </p:nvSpPr>
        <p:spPr>
          <a:xfrm>
            <a:off x="5120818" y="2340508"/>
            <a:ext cx="4455776" cy="4252208"/>
          </a:xfrm>
        </p:spPr>
        <p:txBody>
          <a:bodyPr/>
          <a:lstStyle>
            <a:lvl1pPr>
              <a:defRPr sz="2600"/>
            </a:lvl1pPr>
            <a:lvl2pPr>
              <a:defRPr sz="2200"/>
            </a:lvl2pPr>
            <a:lvl3pPr>
              <a:defRPr sz="2000"/>
            </a:lvl3pPr>
            <a:lvl4pPr>
              <a:defRPr sz="1700"/>
            </a:lvl4pPr>
            <a:lvl5pPr>
              <a:defRPr sz="1700"/>
            </a:lvl5pPr>
            <a:lvl6pPr>
              <a:defRPr sz="1700"/>
            </a:lvl6pPr>
            <a:lvl7pPr>
              <a:defRPr sz="1700"/>
            </a:lvl7pPr>
            <a:lvl8pPr>
              <a:defRPr sz="1700"/>
            </a:lvl8pPr>
            <a:lvl9pPr>
              <a:defRPr sz="17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09A170DD-B856-4957-8AF3-45A4FA2B841E}" type="datetimeFigureOut">
              <a:rPr lang="ru-RU" smtClean="0"/>
              <a:pPr/>
              <a:t>24.11.2019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D51C310-442E-4544-831D-15BD9E6FDC51}" type="slidenum">
              <a:rPr lang="ru-RU" smtClean="0"/>
              <a:pPr/>
              <a:t>‹#›</a:t>
            </a:fld>
            <a:endParaRPr lang="ru-RU"/>
          </a:p>
        </p:txBody>
      </p:sp>
    </p:spTree>
    <p:extLst>
      <p:ext uri="{BB962C8B-B14F-4D97-AF65-F5344CB8AC3E}">
        <p14:creationId xmlns:p14="http://schemas.microsoft.com/office/powerpoint/2010/main" val="3699563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09A170DD-B856-4957-8AF3-45A4FA2B841E}" type="datetimeFigureOut">
              <a:rPr lang="ru-RU" smtClean="0"/>
              <a:pPr/>
              <a:t>24.11.2019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D51C310-442E-4544-831D-15BD9E6FDC51}" type="slidenum">
              <a:rPr lang="ru-RU" smtClean="0"/>
              <a:pPr/>
              <a:t>‹#›</a:t>
            </a:fld>
            <a:endParaRPr lang="ru-RU"/>
          </a:p>
        </p:txBody>
      </p:sp>
    </p:spTree>
    <p:extLst>
      <p:ext uri="{BB962C8B-B14F-4D97-AF65-F5344CB8AC3E}">
        <p14:creationId xmlns:p14="http://schemas.microsoft.com/office/powerpoint/2010/main" val="180500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9A170DD-B856-4957-8AF3-45A4FA2B841E}" type="datetimeFigureOut">
              <a:rPr lang="ru-RU" smtClean="0"/>
              <a:pPr/>
              <a:t>24.11.2019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D51C310-442E-4544-831D-15BD9E6FDC51}" type="slidenum">
              <a:rPr lang="ru-RU" smtClean="0"/>
              <a:pPr/>
              <a:t>‹#›</a:t>
            </a:fld>
            <a:endParaRPr lang="ru-RU"/>
          </a:p>
        </p:txBody>
      </p:sp>
    </p:spTree>
    <p:extLst>
      <p:ext uri="{BB962C8B-B14F-4D97-AF65-F5344CB8AC3E}">
        <p14:creationId xmlns:p14="http://schemas.microsoft.com/office/powerpoint/2010/main" val="3405163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033" y="293846"/>
            <a:ext cx="3316456" cy="1250549"/>
          </a:xfrm>
        </p:spPr>
        <p:txBody>
          <a:bodyPr anchor="b"/>
          <a:lstStyle>
            <a:lvl1pPr algn="l">
              <a:defRPr sz="2200" b="1"/>
            </a:lvl1pPr>
          </a:lstStyle>
          <a:p>
            <a:r>
              <a:rPr lang="ru-RU"/>
              <a:t>Образец заголовка</a:t>
            </a:r>
          </a:p>
        </p:txBody>
      </p:sp>
      <p:sp>
        <p:nvSpPr>
          <p:cNvPr id="3" name="Объект 2"/>
          <p:cNvSpPr>
            <a:spLocks noGrp="1"/>
          </p:cNvSpPr>
          <p:nvPr>
            <p:ph idx="1"/>
          </p:nvPr>
        </p:nvSpPr>
        <p:spPr>
          <a:xfrm>
            <a:off x="3941246" y="293847"/>
            <a:ext cx="5635349" cy="6298871"/>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504033" y="1544395"/>
            <a:ext cx="3316456" cy="5048323"/>
          </a:xfrm>
        </p:spPr>
        <p:txBody>
          <a:bodyPr/>
          <a:lstStyle>
            <a:lvl1pPr marL="0" indent="0">
              <a:buNone/>
              <a:defRPr sz="1500"/>
            </a:lvl1pPr>
            <a:lvl2pPr marL="498793" indent="0">
              <a:buNone/>
              <a:defRPr sz="1300"/>
            </a:lvl2pPr>
            <a:lvl3pPr marL="997586" indent="0">
              <a:buNone/>
              <a:defRPr sz="1100"/>
            </a:lvl3pPr>
            <a:lvl4pPr marL="1496379" indent="0">
              <a:buNone/>
              <a:defRPr sz="1000"/>
            </a:lvl4pPr>
            <a:lvl5pPr marL="1995172" indent="0">
              <a:buNone/>
              <a:defRPr sz="1000"/>
            </a:lvl5pPr>
            <a:lvl6pPr marL="2493965" indent="0">
              <a:buNone/>
              <a:defRPr sz="1000"/>
            </a:lvl6pPr>
            <a:lvl7pPr marL="2992759" indent="0">
              <a:buNone/>
              <a:defRPr sz="1000"/>
            </a:lvl7pPr>
            <a:lvl8pPr marL="3491551" indent="0">
              <a:buNone/>
              <a:defRPr sz="1000"/>
            </a:lvl8pPr>
            <a:lvl9pPr marL="3990345"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09A170DD-B856-4957-8AF3-45A4FA2B841E}" type="datetimeFigureOut">
              <a:rPr lang="ru-RU" smtClean="0"/>
              <a:pPr/>
              <a:t>24.11.2019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D51C310-442E-4544-831D-15BD9E6FDC51}" type="slidenum">
              <a:rPr lang="ru-RU" smtClean="0"/>
              <a:pPr/>
              <a:t>‹#›</a:t>
            </a:fld>
            <a:endParaRPr lang="ru-RU"/>
          </a:p>
        </p:txBody>
      </p:sp>
    </p:spTree>
    <p:extLst>
      <p:ext uri="{BB962C8B-B14F-4D97-AF65-F5344CB8AC3E}">
        <p14:creationId xmlns:p14="http://schemas.microsoft.com/office/powerpoint/2010/main" val="410550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75873" y="5166203"/>
            <a:ext cx="6048375" cy="609899"/>
          </a:xfrm>
        </p:spPr>
        <p:txBody>
          <a:bodyPr anchor="b"/>
          <a:lstStyle>
            <a:lvl1pPr algn="l">
              <a:defRPr sz="2200" b="1"/>
            </a:lvl1pPr>
          </a:lstStyle>
          <a:p>
            <a:r>
              <a:rPr lang="ru-RU"/>
              <a:t>Образец заголовка</a:t>
            </a:r>
          </a:p>
        </p:txBody>
      </p:sp>
      <p:sp>
        <p:nvSpPr>
          <p:cNvPr id="3" name="Рисунок 2"/>
          <p:cNvSpPr>
            <a:spLocks noGrp="1"/>
          </p:cNvSpPr>
          <p:nvPr>
            <p:ph type="pic" idx="1"/>
          </p:nvPr>
        </p:nvSpPr>
        <p:spPr>
          <a:xfrm>
            <a:off x="1975873" y="659442"/>
            <a:ext cx="6048375" cy="4428173"/>
          </a:xfrm>
        </p:spPr>
        <p:txBody>
          <a:bodyPr/>
          <a:lstStyle>
            <a:lvl1pPr marL="0" indent="0">
              <a:buNone/>
              <a:defRPr sz="3500"/>
            </a:lvl1pPr>
            <a:lvl2pPr marL="498793" indent="0">
              <a:buNone/>
              <a:defRPr sz="3100"/>
            </a:lvl2pPr>
            <a:lvl3pPr marL="997586" indent="0">
              <a:buNone/>
              <a:defRPr sz="2600"/>
            </a:lvl3pPr>
            <a:lvl4pPr marL="1496379" indent="0">
              <a:buNone/>
              <a:defRPr sz="2200"/>
            </a:lvl4pPr>
            <a:lvl5pPr marL="1995172" indent="0">
              <a:buNone/>
              <a:defRPr sz="2200"/>
            </a:lvl5pPr>
            <a:lvl6pPr marL="2493965" indent="0">
              <a:buNone/>
              <a:defRPr sz="2200"/>
            </a:lvl6pPr>
            <a:lvl7pPr marL="2992759" indent="0">
              <a:buNone/>
              <a:defRPr sz="2200"/>
            </a:lvl7pPr>
            <a:lvl8pPr marL="3491551" indent="0">
              <a:buNone/>
              <a:defRPr sz="2200"/>
            </a:lvl8pPr>
            <a:lvl9pPr marL="3990345" indent="0">
              <a:buNone/>
              <a:defRPr sz="2200"/>
            </a:lvl9pPr>
          </a:lstStyle>
          <a:p>
            <a:endParaRPr lang="ru-RU"/>
          </a:p>
        </p:txBody>
      </p:sp>
      <p:sp>
        <p:nvSpPr>
          <p:cNvPr id="4" name="Текст 3"/>
          <p:cNvSpPr>
            <a:spLocks noGrp="1"/>
          </p:cNvSpPr>
          <p:nvPr>
            <p:ph type="body" sz="half" idx="2"/>
          </p:nvPr>
        </p:nvSpPr>
        <p:spPr>
          <a:xfrm>
            <a:off x="1975873" y="5776101"/>
            <a:ext cx="6048375" cy="866158"/>
          </a:xfrm>
        </p:spPr>
        <p:txBody>
          <a:bodyPr/>
          <a:lstStyle>
            <a:lvl1pPr marL="0" indent="0">
              <a:buNone/>
              <a:defRPr sz="1500"/>
            </a:lvl1pPr>
            <a:lvl2pPr marL="498793" indent="0">
              <a:buNone/>
              <a:defRPr sz="1300"/>
            </a:lvl2pPr>
            <a:lvl3pPr marL="997586" indent="0">
              <a:buNone/>
              <a:defRPr sz="1100"/>
            </a:lvl3pPr>
            <a:lvl4pPr marL="1496379" indent="0">
              <a:buNone/>
              <a:defRPr sz="1000"/>
            </a:lvl4pPr>
            <a:lvl5pPr marL="1995172" indent="0">
              <a:buNone/>
              <a:defRPr sz="1000"/>
            </a:lvl5pPr>
            <a:lvl6pPr marL="2493965" indent="0">
              <a:buNone/>
              <a:defRPr sz="1000"/>
            </a:lvl6pPr>
            <a:lvl7pPr marL="2992759" indent="0">
              <a:buNone/>
              <a:defRPr sz="1000"/>
            </a:lvl7pPr>
            <a:lvl8pPr marL="3491551" indent="0">
              <a:buNone/>
              <a:defRPr sz="1000"/>
            </a:lvl8pPr>
            <a:lvl9pPr marL="3990345"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09A170DD-B856-4957-8AF3-45A4FA2B841E}" type="datetimeFigureOut">
              <a:rPr lang="ru-RU" smtClean="0"/>
              <a:pPr/>
              <a:t>24.11.2019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D51C310-442E-4544-831D-15BD9E6FDC51}" type="slidenum">
              <a:rPr lang="ru-RU" smtClean="0"/>
              <a:pPr/>
              <a:t>‹#›</a:t>
            </a:fld>
            <a:endParaRPr lang="ru-RU"/>
          </a:p>
        </p:txBody>
      </p:sp>
    </p:spTree>
    <p:extLst>
      <p:ext uri="{BB962C8B-B14F-4D97-AF65-F5344CB8AC3E}">
        <p14:creationId xmlns:p14="http://schemas.microsoft.com/office/powerpoint/2010/main" val="415760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031" y="295554"/>
            <a:ext cx="9072563" cy="1230048"/>
          </a:xfrm>
          <a:prstGeom prst="rect">
            <a:avLst/>
          </a:prstGeom>
        </p:spPr>
        <p:txBody>
          <a:bodyPr vert="horz" lIns="99758" tIns="49880" rIns="99758" bIns="49880" rtlCol="0" anchor="ctr">
            <a:normAutofit/>
          </a:bodyPr>
          <a:lstStyle/>
          <a:p>
            <a:r>
              <a:rPr lang="ru-RU"/>
              <a:t>Образец заголовка</a:t>
            </a:r>
          </a:p>
        </p:txBody>
      </p:sp>
      <p:sp>
        <p:nvSpPr>
          <p:cNvPr id="3" name="Текст 2"/>
          <p:cNvSpPr>
            <a:spLocks noGrp="1"/>
          </p:cNvSpPr>
          <p:nvPr>
            <p:ph type="body" idx="1"/>
          </p:nvPr>
        </p:nvSpPr>
        <p:spPr>
          <a:xfrm>
            <a:off x="504031" y="1722069"/>
            <a:ext cx="9072563" cy="4870649"/>
          </a:xfrm>
          <a:prstGeom prst="rect">
            <a:avLst/>
          </a:prstGeom>
        </p:spPr>
        <p:txBody>
          <a:bodyPr vert="horz" lIns="99758" tIns="49880" rIns="99758" bIns="4988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504031" y="6840434"/>
            <a:ext cx="2352146" cy="392932"/>
          </a:xfrm>
          <a:prstGeom prst="rect">
            <a:avLst/>
          </a:prstGeom>
        </p:spPr>
        <p:txBody>
          <a:bodyPr vert="horz" lIns="99758" tIns="49880" rIns="99758" bIns="49880" rtlCol="0" anchor="ctr"/>
          <a:lstStyle>
            <a:lvl1pPr algn="l">
              <a:defRPr sz="1300">
                <a:solidFill>
                  <a:schemeClr val="tx1">
                    <a:tint val="75000"/>
                  </a:schemeClr>
                </a:solidFill>
              </a:defRPr>
            </a:lvl1pPr>
          </a:lstStyle>
          <a:p>
            <a:fld id="{09A170DD-B856-4957-8AF3-45A4FA2B841E}" type="datetimeFigureOut">
              <a:rPr lang="ru-RU" smtClean="0"/>
              <a:pPr/>
              <a:t>24.11.2019</a:t>
            </a:fld>
            <a:endParaRPr lang="ru-RU"/>
          </a:p>
        </p:txBody>
      </p:sp>
      <p:sp>
        <p:nvSpPr>
          <p:cNvPr id="5" name="Нижний колонтитул 4"/>
          <p:cNvSpPr>
            <a:spLocks noGrp="1"/>
          </p:cNvSpPr>
          <p:nvPr>
            <p:ph type="ftr" sz="quarter" idx="3"/>
          </p:nvPr>
        </p:nvSpPr>
        <p:spPr>
          <a:xfrm>
            <a:off x="3444214" y="6840434"/>
            <a:ext cx="3192198" cy="392932"/>
          </a:xfrm>
          <a:prstGeom prst="rect">
            <a:avLst/>
          </a:prstGeom>
        </p:spPr>
        <p:txBody>
          <a:bodyPr vert="horz" lIns="99758" tIns="49880" rIns="99758" bIns="49880" rtlCol="0" anchor="ctr"/>
          <a:lstStyle>
            <a:lvl1pPr algn="ctr">
              <a:defRPr sz="13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7224448" y="6840434"/>
            <a:ext cx="2352146" cy="392932"/>
          </a:xfrm>
          <a:prstGeom prst="rect">
            <a:avLst/>
          </a:prstGeom>
        </p:spPr>
        <p:txBody>
          <a:bodyPr vert="horz" lIns="99758" tIns="49880" rIns="99758" bIns="49880" rtlCol="0" anchor="ctr"/>
          <a:lstStyle>
            <a:lvl1pPr algn="r">
              <a:defRPr sz="1300">
                <a:solidFill>
                  <a:schemeClr val="tx1">
                    <a:tint val="75000"/>
                  </a:schemeClr>
                </a:solidFill>
              </a:defRPr>
            </a:lvl1pPr>
          </a:lstStyle>
          <a:p>
            <a:fld id="{BD51C310-442E-4544-831D-15BD9E6FDC51}" type="slidenum">
              <a:rPr lang="ru-RU" smtClean="0"/>
              <a:pPr/>
              <a:t>‹#›</a:t>
            </a:fld>
            <a:endParaRPr lang="ru-RU"/>
          </a:p>
        </p:txBody>
      </p:sp>
    </p:spTree>
    <p:extLst>
      <p:ext uri="{BB962C8B-B14F-4D97-AF65-F5344CB8AC3E}">
        <p14:creationId xmlns:p14="http://schemas.microsoft.com/office/powerpoint/2010/main" val="148102957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97586" rtl="0" eaLnBrk="1" latinLnBrk="0" hangingPunct="1">
        <a:spcBef>
          <a:spcPct val="0"/>
        </a:spcBef>
        <a:buNone/>
        <a:defRPr sz="4800" kern="1200">
          <a:solidFill>
            <a:schemeClr val="tx1"/>
          </a:solidFill>
          <a:latin typeface="+mj-lt"/>
          <a:ea typeface="+mj-ea"/>
          <a:cs typeface="+mj-cs"/>
        </a:defRPr>
      </a:lvl1pPr>
    </p:titleStyle>
    <p:bodyStyle>
      <a:lvl1pPr marL="374095" indent="-374095" algn="l" defTabSz="997586"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10539" indent="-311746" algn="l" defTabSz="997586"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46982" indent="-249396" algn="l" defTabSz="997586"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5775" indent="-249396" algn="l" defTabSz="997586"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4568" indent="-249396" algn="l" defTabSz="997586"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43361" indent="-249396" algn="l" defTabSz="997586"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42155" indent="-249396" algn="l" defTabSz="997586"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40948" indent="-249396" algn="l" defTabSz="997586"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9742" indent="-249396" algn="l" defTabSz="997586"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ru-RU"/>
      </a:defPPr>
      <a:lvl1pPr marL="0" algn="l" defTabSz="997586" rtl="0" eaLnBrk="1" latinLnBrk="0" hangingPunct="1">
        <a:defRPr sz="2000" kern="1200">
          <a:solidFill>
            <a:schemeClr val="tx1"/>
          </a:solidFill>
          <a:latin typeface="+mn-lt"/>
          <a:ea typeface="+mn-ea"/>
          <a:cs typeface="+mn-cs"/>
        </a:defRPr>
      </a:lvl1pPr>
      <a:lvl2pPr marL="498793" algn="l" defTabSz="997586" rtl="0" eaLnBrk="1" latinLnBrk="0" hangingPunct="1">
        <a:defRPr sz="2000" kern="1200">
          <a:solidFill>
            <a:schemeClr val="tx1"/>
          </a:solidFill>
          <a:latin typeface="+mn-lt"/>
          <a:ea typeface="+mn-ea"/>
          <a:cs typeface="+mn-cs"/>
        </a:defRPr>
      </a:lvl2pPr>
      <a:lvl3pPr marL="997586" algn="l" defTabSz="997586" rtl="0" eaLnBrk="1" latinLnBrk="0" hangingPunct="1">
        <a:defRPr sz="2000" kern="1200">
          <a:solidFill>
            <a:schemeClr val="tx1"/>
          </a:solidFill>
          <a:latin typeface="+mn-lt"/>
          <a:ea typeface="+mn-ea"/>
          <a:cs typeface="+mn-cs"/>
        </a:defRPr>
      </a:lvl3pPr>
      <a:lvl4pPr marL="1496379" algn="l" defTabSz="997586" rtl="0" eaLnBrk="1" latinLnBrk="0" hangingPunct="1">
        <a:defRPr sz="2000" kern="1200">
          <a:solidFill>
            <a:schemeClr val="tx1"/>
          </a:solidFill>
          <a:latin typeface="+mn-lt"/>
          <a:ea typeface="+mn-ea"/>
          <a:cs typeface="+mn-cs"/>
        </a:defRPr>
      </a:lvl4pPr>
      <a:lvl5pPr marL="1995172" algn="l" defTabSz="997586" rtl="0" eaLnBrk="1" latinLnBrk="0" hangingPunct="1">
        <a:defRPr sz="2000" kern="1200">
          <a:solidFill>
            <a:schemeClr val="tx1"/>
          </a:solidFill>
          <a:latin typeface="+mn-lt"/>
          <a:ea typeface="+mn-ea"/>
          <a:cs typeface="+mn-cs"/>
        </a:defRPr>
      </a:lvl5pPr>
      <a:lvl6pPr marL="2493965" algn="l" defTabSz="997586" rtl="0" eaLnBrk="1" latinLnBrk="0" hangingPunct="1">
        <a:defRPr sz="2000" kern="1200">
          <a:solidFill>
            <a:schemeClr val="tx1"/>
          </a:solidFill>
          <a:latin typeface="+mn-lt"/>
          <a:ea typeface="+mn-ea"/>
          <a:cs typeface="+mn-cs"/>
        </a:defRPr>
      </a:lvl6pPr>
      <a:lvl7pPr marL="2992759" algn="l" defTabSz="997586" rtl="0" eaLnBrk="1" latinLnBrk="0" hangingPunct="1">
        <a:defRPr sz="2000" kern="1200">
          <a:solidFill>
            <a:schemeClr val="tx1"/>
          </a:solidFill>
          <a:latin typeface="+mn-lt"/>
          <a:ea typeface="+mn-ea"/>
          <a:cs typeface="+mn-cs"/>
        </a:defRPr>
      </a:lvl7pPr>
      <a:lvl8pPr marL="3491551" algn="l" defTabSz="997586" rtl="0" eaLnBrk="1" latinLnBrk="0" hangingPunct="1">
        <a:defRPr sz="2000" kern="1200">
          <a:solidFill>
            <a:schemeClr val="tx1"/>
          </a:solidFill>
          <a:latin typeface="+mn-lt"/>
          <a:ea typeface="+mn-ea"/>
          <a:cs typeface="+mn-cs"/>
        </a:defRPr>
      </a:lvl8pPr>
      <a:lvl9pPr marL="3990345" algn="l" defTabSz="997586"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5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5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 Id="rId5" Type="http://schemas.openxmlformats.org/officeDocument/2006/relationships/image" Target="../media/image140.png"/><Relationship Id="rId4" Type="http://schemas.openxmlformats.org/officeDocument/2006/relationships/image" Target="../media/image139.png"/></Relationships>
</file>

<file path=ppt/slides/_rels/slide6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45.png"/></Relationships>
</file>

<file path=ppt/slides/_rels/slide6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prosv.ru/subject/russian_native.html"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png"/><Relationship Id="rId1" Type="http://schemas.openxmlformats.org/officeDocument/2006/relationships/slideLayout" Target="../slideLayouts/slideLayout2.xml"/><Relationship Id="rId4" Type="http://schemas.openxmlformats.org/officeDocument/2006/relationships/image" Target="../media/image157.png"/></Relationships>
</file>

<file path=ppt/slides/_rels/slide7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catalog.prosv.ru/attachment/20465ad321279faadd93b21ff2760aacf9e7abbd.pdf" TargetMode="Externa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Прямоугольник 11"/>
          <p:cNvSpPr/>
          <p:nvPr/>
        </p:nvSpPr>
        <p:spPr>
          <a:xfrm rot="10800000" flipV="1">
            <a:off x="4718250" y="5660847"/>
            <a:ext cx="4147525" cy="1394855"/>
          </a:xfrm>
          <a:prstGeom prst="rect">
            <a:avLst/>
          </a:prstGeom>
          <a:solidFill>
            <a:srgbClr val="09A789"/>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r>
              <a:rPr lang="ru-RU" sz="1600" b="1" cap="all" spc="45" dirty="0">
                <a:solidFill>
                  <a:schemeClr val="bg1"/>
                </a:solidFill>
                <a:latin typeface="Constantia" panose="02030602050306030303" pitchFamily="18" charset="0"/>
              </a:rPr>
              <a:t>Издательство</a:t>
            </a:r>
          </a:p>
          <a:p>
            <a:pPr algn="ctr"/>
            <a:r>
              <a:rPr lang="ru-RU" sz="1600" b="1" cap="all" spc="45" dirty="0">
                <a:solidFill>
                  <a:schemeClr val="bg1"/>
                </a:solidFill>
                <a:latin typeface="Constantia" panose="02030602050306030303" pitchFamily="18" charset="0"/>
              </a:rPr>
              <a:t>                  «Просвещение»</a:t>
            </a:r>
            <a:endParaRPr lang="ru-RU" sz="1600" b="1" spc="45" dirty="0"/>
          </a:p>
          <a:p>
            <a:pPr algn="ctr"/>
            <a:endParaRPr lang="ru-RU" sz="1600" b="1" cap="all" spc="45" dirty="0">
              <a:solidFill>
                <a:schemeClr val="bg1"/>
              </a:solidFill>
              <a:latin typeface="Constantia" panose="02030602050306030303" pitchFamily="18" charset="0"/>
            </a:endParaRPr>
          </a:p>
        </p:txBody>
      </p:sp>
      <p:sp>
        <p:nvSpPr>
          <p:cNvPr id="13" name="Заголовок 1"/>
          <p:cNvSpPr txBox="1">
            <a:spLocks/>
          </p:cNvSpPr>
          <p:nvPr/>
        </p:nvSpPr>
        <p:spPr>
          <a:xfrm>
            <a:off x="277875" y="2302251"/>
            <a:ext cx="6161658" cy="576745"/>
          </a:xfrm>
          <a:prstGeom prst="rect">
            <a:avLst/>
          </a:prstGeom>
        </p:spPr>
        <p:txBody>
          <a:bodyPr vert="horz" lIns="101816" tIns="50909" rIns="101816" bIns="50909" rtlCol="0" anchor="t">
            <a:normAutofit fontScale="6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200" b="1" cap="all" dirty="0">
              <a:solidFill>
                <a:srgbClr val="045447"/>
              </a:solidFill>
              <a:latin typeface="Constantia" panose="02030602050306030303" pitchFamily="18" charset="0"/>
            </a:endParaRPr>
          </a:p>
          <a:p>
            <a:pPr algn="l"/>
            <a:r>
              <a:rPr lang="ru-RU" sz="1600" b="1" cap="all" dirty="0">
                <a:solidFill>
                  <a:srgbClr val="045447"/>
                </a:solidFill>
                <a:latin typeface="Constantia" panose="02030602050306030303" pitchFamily="18" charset="0"/>
              </a:rPr>
              <a:t>Образовательная область «Родной язык и литературное чтение на родном языке »</a:t>
            </a:r>
          </a:p>
          <a:p>
            <a:pPr algn="l"/>
            <a:r>
              <a:rPr lang="ru-RU" sz="1600" b="1" cap="all" dirty="0">
                <a:solidFill>
                  <a:srgbClr val="045447"/>
                </a:solidFill>
                <a:latin typeface="Constantia" panose="02030602050306030303" pitchFamily="18" charset="0"/>
              </a:rPr>
              <a:t>УМК «Русский родной язык» </a:t>
            </a:r>
            <a:r>
              <a:rPr lang="ru-RU" sz="1600" b="1" cap="all" dirty="0">
                <a:solidFill>
                  <a:srgbClr val="08A899"/>
                </a:solidFill>
                <a:latin typeface="Constantia" panose="02030602050306030303" pitchFamily="18" charset="0"/>
              </a:rPr>
              <a:t>1–4 классы</a:t>
            </a:r>
          </a:p>
        </p:txBody>
      </p:sp>
      <p:sp>
        <p:nvSpPr>
          <p:cNvPr id="14" name="Прямоугольник 13"/>
          <p:cNvSpPr/>
          <p:nvPr/>
        </p:nvSpPr>
        <p:spPr>
          <a:xfrm flipV="1">
            <a:off x="4681087" y="17257"/>
            <a:ext cx="4167188" cy="203006"/>
          </a:xfrm>
          <a:prstGeom prst="rect">
            <a:avLst/>
          </a:prstGeom>
          <a:solidFill>
            <a:srgbClr val="09A789"/>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0875" y="246924"/>
            <a:ext cx="3485182" cy="4592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248224" y="6948312"/>
            <a:ext cx="7133891" cy="349034"/>
          </a:xfrm>
          <a:prstGeom prst="rect">
            <a:avLst/>
          </a:prstGeom>
          <a:noFill/>
        </p:spPr>
        <p:txBody>
          <a:bodyPr wrap="square" lIns="101816" tIns="50909" rIns="101816" bIns="50909" rtlCol="0">
            <a:spAutoFit/>
          </a:bodyPr>
          <a:lstStyle/>
          <a:p>
            <a:r>
              <a:rPr lang="ru-RU" sz="1600" b="1" cap="all" spc="45" dirty="0">
                <a:solidFill>
                  <a:schemeClr val="bg1"/>
                </a:solidFill>
                <a:latin typeface="Constantia" panose="02030602050306030303" pitchFamily="18" charset="0"/>
              </a:rPr>
              <a:t>совместно с издательством</a:t>
            </a:r>
            <a:endParaRPr lang="ru-RU" sz="1600" b="1" spc="45" dirty="0"/>
          </a:p>
        </p:txBody>
      </p:sp>
      <p:sp>
        <p:nvSpPr>
          <p:cNvPr id="2" name="TextBox 1"/>
          <p:cNvSpPr txBox="1"/>
          <p:nvPr/>
        </p:nvSpPr>
        <p:spPr>
          <a:xfrm>
            <a:off x="277874" y="528521"/>
            <a:ext cx="5984704" cy="2062103"/>
          </a:xfrm>
          <a:prstGeom prst="rect">
            <a:avLst/>
          </a:prstGeom>
          <a:noFill/>
        </p:spPr>
        <p:txBody>
          <a:bodyPr wrap="square" rtlCol="0">
            <a:spAutoFit/>
          </a:bodyPr>
          <a:lstStyle/>
          <a:p>
            <a:pPr algn="ctr"/>
            <a:r>
              <a:rPr lang="ru-RU" sz="3600" b="1" dirty="0">
                <a:solidFill>
                  <a:srgbClr val="09A789"/>
                </a:solidFill>
              </a:rPr>
              <a:t>Содержание курса </a:t>
            </a:r>
          </a:p>
          <a:p>
            <a:pPr algn="ctr"/>
            <a:r>
              <a:rPr lang="ru-RU" sz="3600" b="1" dirty="0">
                <a:solidFill>
                  <a:srgbClr val="09A789"/>
                </a:solidFill>
              </a:rPr>
              <a:t>«Русский родной язык» </a:t>
            </a:r>
          </a:p>
          <a:p>
            <a:pPr algn="ctr"/>
            <a:r>
              <a:rPr lang="ru-RU" sz="3600" b="1" dirty="0">
                <a:solidFill>
                  <a:srgbClr val="09A789"/>
                </a:solidFill>
              </a:rPr>
              <a:t>в начальной школе</a:t>
            </a:r>
            <a:endParaRPr lang="ru-RU" sz="3600" dirty="0">
              <a:solidFill>
                <a:srgbClr val="09A789"/>
              </a:solidFill>
            </a:endParaRPr>
          </a:p>
          <a:p>
            <a:endParaRPr lang="ru-RU" dirty="0"/>
          </a:p>
        </p:txBody>
      </p:sp>
      <p:sp>
        <p:nvSpPr>
          <p:cNvPr id="3" name="TextBox 2"/>
          <p:cNvSpPr txBox="1"/>
          <p:nvPr/>
        </p:nvSpPr>
        <p:spPr>
          <a:xfrm>
            <a:off x="575816" y="5418336"/>
            <a:ext cx="3672408" cy="400110"/>
          </a:xfrm>
          <a:prstGeom prst="rect">
            <a:avLst/>
          </a:prstGeom>
          <a:noFill/>
        </p:spPr>
        <p:txBody>
          <a:bodyPr wrap="square" rtlCol="0">
            <a:spAutoFit/>
          </a:bodyPr>
          <a:lstStyle/>
          <a:p>
            <a:r>
              <a:rPr lang="ru-RU" dirty="0"/>
              <a:t>Кузнецова М.И.</a:t>
            </a:r>
          </a:p>
        </p:txBody>
      </p:sp>
      <p:sp>
        <p:nvSpPr>
          <p:cNvPr id="4" name="Прямоугольник 3"/>
          <p:cNvSpPr/>
          <p:nvPr/>
        </p:nvSpPr>
        <p:spPr>
          <a:xfrm>
            <a:off x="8568704" y="4122192"/>
            <a:ext cx="504056"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p:cNvSpPr txBox="1"/>
          <p:nvPr/>
        </p:nvSpPr>
        <p:spPr>
          <a:xfrm>
            <a:off x="71760" y="3906168"/>
            <a:ext cx="6190818" cy="1231106"/>
          </a:xfrm>
          <a:prstGeom prst="rect">
            <a:avLst/>
          </a:prstGeom>
          <a:noFill/>
        </p:spPr>
        <p:txBody>
          <a:bodyPr wrap="square" rtlCol="0">
            <a:spAutoFit/>
          </a:bodyPr>
          <a:lstStyle/>
          <a:p>
            <a:pPr algn="r"/>
            <a:r>
              <a:rPr lang="ru-RU" sz="1800" b="1" dirty="0">
                <a:solidFill>
                  <a:srgbClr val="00B050"/>
                </a:solidFill>
              </a:rPr>
              <a:t>Кузнецова Марина Ивановна, ведущий научный сотрудник лаборатории начального общего образования Института стратегии развития образования РАО, </a:t>
            </a:r>
            <a:r>
              <a:rPr lang="ru-RU" sz="1800" b="1" dirty="0" err="1">
                <a:solidFill>
                  <a:srgbClr val="00B050"/>
                </a:solidFill>
              </a:rPr>
              <a:t>д.п.н</a:t>
            </a:r>
            <a:r>
              <a:rPr lang="ru-RU" sz="1800" b="1" dirty="0">
                <a:solidFill>
                  <a:srgbClr val="00B050"/>
                </a:solidFill>
              </a:rPr>
              <a:t>.</a:t>
            </a:r>
            <a:endParaRPr lang="ru-RU" sz="1800" dirty="0">
              <a:solidFill>
                <a:srgbClr val="00B050"/>
              </a:solidFill>
            </a:endParaRPr>
          </a:p>
          <a:p>
            <a:endParaRPr lang="ru-RU" dirty="0"/>
          </a:p>
        </p:txBody>
      </p:sp>
    </p:spTree>
    <p:extLst>
      <p:ext uri="{BB962C8B-B14F-4D97-AF65-F5344CB8AC3E}">
        <p14:creationId xmlns:p14="http://schemas.microsoft.com/office/powerpoint/2010/main" val="2746225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Прямоугольник 6"/>
          <p:cNvSpPr/>
          <p:nvPr/>
        </p:nvSpPr>
        <p:spPr>
          <a:xfrm rot="10800000" flipV="1">
            <a:off x="16152" y="7029085"/>
            <a:ext cx="8295049" cy="365411"/>
          </a:xfrm>
          <a:prstGeom prst="rect">
            <a:avLst/>
          </a:prstGeom>
          <a:solidFill>
            <a:srgbClr val="045447"/>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r>
              <a:rPr lang="ru-RU" sz="1000" b="1" cap="all" spc="45" dirty="0">
                <a:solidFill>
                  <a:schemeClr val="bg1"/>
                </a:solidFill>
                <a:latin typeface="Constantia" panose="02030602050306030303" pitchFamily="18" charset="0"/>
              </a:rPr>
              <a:t>УМК для Курса  русского родного языка в начальной школе: реализация целей курса</a:t>
            </a:r>
          </a:p>
        </p:txBody>
      </p:sp>
      <p:sp>
        <p:nvSpPr>
          <p:cNvPr id="8" name="Заголовок 1"/>
          <p:cNvSpPr txBox="1">
            <a:spLocks/>
          </p:cNvSpPr>
          <p:nvPr/>
        </p:nvSpPr>
        <p:spPr>
          <a:xfrm>
            <a:off x="7818746" y="7022298"/>
            <a:ext cx="476303" cy="552576"/>
          </a:xfrm>
          <a:prstGeom prst="rect">
            <a:avLst/>
          </a:prstGeom>
        </p:spPr>
        <p:txBody>
          <a:bodyPr vert="horz" lIns="101816" tIns="50909" rIns="101816" bIns="50909"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ru-RU" sz="1100" b="1" cap="all" dirty="0">
              <a:solidFill>
                <a:schemeClr val="bg1"/>
              </a:solidFill>
              <a:latin typeface="Century Gothic" panose="020B0502020202020204" pitchFamily="34" charset="0"/>
            </a:endParaRPr>
          </a:p>
        </p:txBody>
      </p:sp>
      <p:sp>
        <p:nvSpPr>
          <p:cNvPr id="13" name="Заголовок 1"/>
          <p:cNvSpPr txBox="1">
            <a:spLocks/>
          </p:cNvSpPr>
          <p:nvPr/>
        </p:nvSpPr>
        <p:spPr>
          <a:xfrm>
            <a:off x="410972" y="280499"/>
            <a:ext cx="8223939" cy="677108"/>
          </a:xfrm>
          <a:prstGeom prst="rect">
            <a:avLst/>
          </a:prstGeom>
        </p:spPr>
        <p:txBody>
          <a:bodyPr vert="horz" wrap="square" lIns="0" tIns="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b="1" cap="all" dirty="0">
                <a:solidFill>
                  <a:srgbClr val="09A789"/>
                </a:solidFill>
                <a:latin typeface="Myriad Pro" pitchFamily="34" charset="0"/>
              </a:rPr>
              <a:t>ЦЕЛИ </a:t>
            </a:r>
            <a:r>
              <a:rPr lang="ru-RU" sz="1600" b="1" cap="all" dirty="0">
                <a:latin typeface="Myriad Pro" pitchFamily="34" charset="0"/>
              </a:rPr>
              <a:t>изучения курса </a:t>
            </a:r>
          </a:p>
          <a:p>
            <a:pPr algn="l"/>
            <a:r>
              <a:rPr lang="ru-RU" sz="1600" b="1" cap="all" dirty="0">
                <a:latin typeface="Myriad Pro" pitchFamily="34" charset="0"/>
              </a:rPr>
              <a:t> </a:t>
            </a:r>
            <a:r>
              <a:rPr lang="ru-RU" sz="2800" b="1" cap="all" dirty="0">
                <a:solidFill>
                  <a:srgbClr val="08A899"/>
                </a:solidFill>
                <a:latin typeface="Myriad Pro" pitchFamily="34" charset="0"/>
              </a:rPr>
              <a:t>русского</a:t>
            </a:r>
            <a:r>
              <a:rPr lang="en-US" sz="2800" b="1" cap="all" dirty="0">
                <a:solidFill>
                  <a:srgbClr val="08A899"/>
                </a:solidFill>
                <a:latin typeface="Myriad Pro" pitchFamily="34" charset="0"/>
              </a:rPr>
              <a:t> </a:t>
            </a:r>
            <a:r>
              <a:rPr lang="ru-RU" sz="2800" b="1" cap="all" dirty="0">
                <a:solidFill>
                  <a:srgbClr val="08A899"/>
                </a:solidFill>
                <a:latin typeface="Myriad Pro" pitchFamily="34" charset="0"/>
              </a:rPr>
              <a:t> родного языка </a:t>
            </a:r>
            <a:r>
              <a:rPr lang="ru-RU" sz="1600" b="1" cap="all" dirty="0">
                <a:latin typeface="Myriad Pro" pitchFamily="34" charset="0"/>
              </a:rPr>
              <a:t>в 1–4 классах</a:t>
            </a:r>
          </a:p>
        </p:txBody>
      </p:sp>
      <p:pic>
        <p:nvPicPr>
          <p:cNvPr id="2055" name="Picture 7" descr="C:\WORK\PezentaziyaRusRodnoy\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191" y="3736902"/>
            <a:ext cx="2251205" cy="2951942"/>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6" name="Заголовок 1"/>
          <p:cNvSpPr txBox="1">
            <a:spLocks/>
          </p:cNvSpPr>
          <p:nvPr/>
        </p:nvSpPr>
        <p:spPr>
          <a:xfrm>
            <a:off x="3082396" y="4224743"/>
            <a:ext cx="2349854" cy="584775"/>
          </a:xfrm>
          <a:prstGeom prst="rect">
            <a:avLst/>
          </a:prstGeom>
        </p:spPr>
        <p:txBody>
          <a:bodyPr vert="horz" wrap="square" lIns="0" tIns="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74625" algn="l">
              <a:spcBef>
                <a:spcPts val="0"/>
              </a:spcBef>
              <a:tabLst>
                <a:tab pos="174625" algn="l"/>
              </a:tabLst>
            </a:pPr>
            <a:r>
              <a:rPr lang="ru-RU" sz="1600" dirty="0">
                <a:solidFill>
                  <a:srgbClr val="045C47"/>
                </a:solidFill>
              </a:rPr>
              <a:t>▪ </a:t>
            </a:r>
            <a:r>
              <a:rPr lang="ru-RU" sz="1100" dirty="0">
                <a:latin typeface="Myriad Pro" pitchFamily="34" charset="0"/>
                <a:ea typeface="+mn-ea"/>
                <a:cs typeface="+mn-cs"/>
              </a:rPr>
              <a:t>Совершенствование   коммуникативных умений, </a:t>
            </a:r>
          </a:p>
          <a:p>
            <a:pPr marL="174625" algn="l">
              <a:spcBef>
                <a:spcPts val="0"/>
              </a:spcBef>
              <a:tabLst>
                <a:tab pos="174625" algn="l"/>
              </a:tabLst>
            </a:pPr>
            <a:r>
              <a:rPr lang="en-US" sz="1100" dirty="0">
                <a:latin typeface="Myriad Pro" pitchFamily="34" charset="0"/>
                <a:ea typeface="+mn-ea"/>
                <a:cs typeface="+mn-cs"/>
              </a:rPr>
              <a:t> </a:t>
            </a:r>
            <a:r>
              <a:rPr lang="ru-RU" sz="1100" dirty="0">
                <a:latin typeface="Myriad Pro" pitchFamily="34" charset="0"/>
                <a:ea typeface="+mn-ea"/>
                <a:cs typeface="+mn-cs"/>
              </a:rPr>
              <a:t>развитие языковой интуиции</a:t>
            </a:r>
          </a:p>
        </p:txBody>
      </p:sp>
      <p:pic>
        <p:nvPicPr>
          <p:cNvPr id="1027" name="Picture 3" descr="C:\WORK\PezentaziyaRusRodnoy\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8201" y="1031257"/>
            <a:ext cx="2251205" cy="28570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96177" y="3813759"/>
            <a:ext cx="2232248" cy="2930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817" y="1105820"/>
            <a:ext cx="2271349" cy="2707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7369406" y="2610024"/>
            <a:ext cx="2654159" cy="769441"/>
          </a:xfrm>
          <a:prstGeom prst="rect">
            <a:avLst/>
          </a:prstGeom>
        </p:spPr>
        <p:txBody>
          <a:bodyPr wrap="square">
            <a:spAutoFit/>
          </a:bodyPr>
          <a:lstStyle/>
          <a:p>
            <a:r>
              <a:rPr lang="ru-RU" sz="1000" dirty="0">
                <a:solidFill>
                  <a:srgbClr val="045C47"/>
                </a:solidFill>
              </a:rPr>
              <a:t>▪  </a:t>
            </a:r>
            <a:r>
              <a:rPr lang="ru-RU" sz="1100" dirty="0">
                <a:latin typeface="Myriad Pro" pitchFamily="34" charset="0"/>
              </a:rPr>
              <a:t>Включение учащихся </a:t>
            </a:r>
            <a:br>
              <a:rPr lang="en-US" sz="1100" dirty="0">
                <a:latin typeface="Myriad Pro" pitchFamily="34" charset="0"/>
              </a:rPr>
            </a:br>
            <a:r>
              <a:rPr lang="ru-RU" sz="1100" dirty="0">
                <a:latin typeface="Myriad Pro" pitchFamily="34" charset="0"/>
              </a:rPr>
              <a:t>в</a:t>
            </a:r>
            <a:r>
              <a:rPr lang="en-US" sz="1100" dirty="0">
                <a:latin typeface="Myriad Pro" pitchFamily="34" charset="0"/>
              </a:rPr>
              <a:t> </a:t>
            </a:r>
            <a:r>
              <a:rPr lang="ru-RU" sz="1100" dirty="0">
                <a:latin typeface="Myriad Pro" pitchFamily="34" charset="0"/>
              </a:rPr>
              <a:t>практическую речевую деятельность </a:t>
            </a:r>
          </a:p>
          <a:p>
            <a:r>
              <a:rPr lang="ru-RU" sz="1100" dirty="0">
                <a:latin typeface="Myriad Pro" pitchFamily="34" charset="0"/>
              </a:rPr>
              <a:t>на русском языке</a:t>
            </a:r>
          </a:p>
        </p:txBody>
      </p:sp>
      <p:sp>
        <p:nvSpPr>
          <p:cNvPr id="10" name="Прямоугольник 9"/>
          <p:cNvSpPr/>
          <p:nvPr/>
        </p:nvSpPr>
        <p:spPr>
          <a:xfrm>
            <a:off x="2631336" y="1436729"/>
            <a:ext cx="2552991" cy="738664"/>
          </a:xfrm>
          <a:prstGeom prst="rect">
            <a:avLst/>
          </a:prstGeom>
        </p:spPr>
        <p:txBody>
          <a:bodyPr wrap="square">
            <a:spAutoFit/>
          </a:bodyPr>
          <a:lstStyle/>
          <a:p>
            <a:r>
              <a:rPr lang="ru-RU" dirty="0">
                <a:solidFill>
                  <a:srgbClr val="045C47"/>
                </a:solidFill>
              </a:rPr>
              <a:t>▪ </a:t>
            </a:r>
            <a:r>
              <a:rPr lang="ru-RU" sz="1200" dirty="0">
                <a:solidFill>
                  <a:srgbClr val="045C47"/>
                </a:solidFill>
              </a:rPr>
              <a:t> </a:t>
            </a:r>
            <a:r>
              <a:rPr lang="ru-RU" sz="1100" dirty="0">
                <a:latin typeface="Myriad Pro" pitchFamily="34" charset="0"/>
              </a:rPr>
              <a:t>Расширение представлений   </a:t>
            </a:r>
          </a:p>
          <a:p>
            <a:r>
              <a:rPr lang="ru-RU" sz="1100" dirty="0">
                <a:latin typeface="Myriad Pro" pitchFamily="34" charset="0"/>
              </a:rPr>
              <a:t> о</a:t>
            </a:r>
            <a:r>
              <a:rPr lang="en-US" sz="1100" dirty="0">
                <a:latin typeface="Myriad Pro" pitchFamily="34" charset="0"/>
              </a:rPr>
              <a:t> </a:t>
            </a:r>
            <a:r>
              <a:rPr lang="ru-RU" sz="1100" dirty="0">
                <a:latin typeface="Myriad Pro" pitchFamily="34" charset="0"/>
              </a:rPr>
              <a:t>русском языке  как     духовной  </a:t>
            </a:r>
          </a:p>
          <a:p>
            <a:r>
              <a:rPr lang="ru-RU" sz="1100" dirty="0">
                <a:latin typeface="Myriad Pro" pitchFamily="34" charset="0"/>
              </a:rPr>
              <a:t> и культурной  ценности народа </a:t>
            </a:r>
          </a:p>
        </p:txBody>
      </p:sp>
      <p:sp>
        <p:nvSpPr>
          <p:cNvPr id="11" name="Прямоугольник 10"/>
          <p:cNvSpPr/>
          <p:nvPr/>
        </p:nvSpPr>
        <p:spPr>
          <a:xfrm>
            <a:off x="7992639" y="5994399"/>
            <a:ext cx="1849029" cy="600164"/>
          </a:xfrm>
          <a:prstGeom prst="rect">
            <a:avLst/>
          </a:prstGeom>
        </p:spPr>
        <p:txBody>
          <a:bodyPr wrap="square">
            <a:spAutoFit/>
          </a:bodyPr>
          <a:lstStyle/>
          <a:p>
            <a:pPr lvl="0"/>
            <a:r>
              <a:rPr lang="ru-RU" sz="1000" dirty="0">
                <a:solidFill>
                  <a:srgbClr val="045C47"/>
                </a:solidFill>
              </a:rPr>
              <a:t>▪  </a:t>
            </a:r>
            <a:r>
              <a:rPr lang="ru-RU" sz="1100" dirty="0">
                <a:latin typeface="Myriad Pro" pitchFamily="34" charset="0"/>
              </a:rPr>
              <a:t>Первое знакомство </a:t>
            </a:r>
            <a:br>
              <a:rPr lang="en-US" sz="1100" dirty="0">
                <a:latin typeface="Myriad Pro" pitchFamily="34" charset="0"/>
              </a:rPr>
            </a:br>
            <a:r>
              <a:rPr lang="ru-RU" sz="1100" dirty="0">
                <a:latin typeface="Myriad Pro" pitchFamily="34" charset="0"/>
              </a:rPr>
              <a:t>с фактами истории родного языка</a:t>
            </a:r>
          </a:p>
        </p:txBody>
      </p:sp>
      <p:sp>
        <p:nvSpPr>
          <p:cNvPr id="17" name="Прямоугольник 16"/>
          <p:cNvSpPr/>
          <p:nvPr/>
        </p:nvSpPr>
        <p:spPr>
          <a:xfrm>
            <a:off x="3082396" y="4097043"/>
            <a:ext cx="2162559" cy="840176"/>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a:p>
        </p:txBody>
      </p:sp>
      <p:sp>
        <p:nvSpPr>
          <p:cNvPr id="18" name="Прямоугольник 17"/>
          <p:cNvSpPr/>
          <p:nvPr/>
        </p:nvSpPr>
        <p:spPr>
          <a:xfrm>
            <a:off x="2709613" y="1308397"/>
            <a:ext cx="2343578" cy="1029401"/>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a:p>
        </p:txBody>
      </p:sp>
      <p:sp>
        <p:nvSpPr>
          <p:cNvPr id="19" name="Прямоугольник 18"/>
          <p:cNvSpPr/>
          <p:nvPr/>
        </p:nvSpPr>
        <p:spPr>
          <a:xfrm>
            <a:off x="7315869" y="2641635"/>
            <a:ext cx="2433530" cy="840176"/>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a:p>
        </p:txBody>
      </p:sp>
      <p:sp>
        <p:nvSpPr>
          <p:cNvPr id="20" name="Прямоугольник 19"/>
          <p:cNvSpPr/>
          <p:nvPr/>
        </p:nvSpPr>
        <p:spPr>
          <a:xfrm>
            <a:off x="7807646" y="5908673"/>
            <a:ext cx="2065309" cy="971485"/>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a:p>
        </p:txBody>
      </p:sp>
    </p:spTree>
    <p:extLst>
      <p:ext uri="{BB962C8B-B14F-4D97-AF65-F5344CB8AC3E}">
        <p14:creationId xmlns:p14="http://schemas.microsoft.com/office/powerpoint/2010/main" val="1646574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Прямоугольник 34"/>
          <p:cNvSpPr/>
          <p:nvPr/>
        </p:nvSpPr>
        <p:spPr>
          <a:xfrm>
            <a:off x="6072303" y="1523556"/>
            <a:ext cx="3175353" cy="2742652"/>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a:p>
        </p:txBody>
      </p:sp>
      <p:sp>
        <p:nvSpPr>
          <p:cNvPr id="25" name="Прямоугольник 24"/>
          <p:cNvSpPr/>
          <p:nvPr/>
        </p:nvSpPr>
        <p:spPr>
          <a:xfrm>
            <a:off x="287784" y="1523557"/>
            <a:ext cx="3583672" cy="2862748"/>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a:p>
        </p:txBody>
      </p:sp>
      <p:sp>
        <p:nvSpPr>
          <p:cNvPr id="7" name="Прямоугольник 6"/>
          <p:cNvSpPr/>
          <p:nvPr/>
        </p:nvSpPr>
        <p:spPr>
          <a:xfrm rot="10800000" flipV="1">
            <a:off x="0" y="7022299"/>
            <a:ext cx="8295049" cy="365411"/>
          </a:xfrm>
          <a:prstGeom prst="rect">
            <a:avLst/>
          </a:prstGeom>
          <a:solidFill>
            <a:srgbClr val="045447"/>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r>
              <a:rPr lang="ru-RU" sz="1000" b="1" cap="all" spc="45" dirty="0">
                <a:solidFill>
                  <a:schemeClr val="bg1"/>
                </a:solidFill>
                <a:latin typeface="Constantia" panose="02030602050306030303" pitchFamily="18" charset="0"/>
              </a:rPr>
              <a:t>УМК для Курса  русского родного языка в начальной школе: разделы учебников</a:t>
            </a:r>
          </a:p>
        </p:txBody>
      </p:sp>
      <p:sp>
        <p:nvSpPr>
          <p:cNvPr id="8" name="Заголовок 1"/>
          <p:cNvSpPr txBox="1">
            <a:spLocks/>
          </p:cNvSpPr>
          <p:nvPr/>
        </p:nvSpPr>
        <p:spPr>
          <a:xfrm>
            <a:off x="7818746" y="7022298"/>
            <a:ext cx="476303" cy="552576"/>
          </a:xfrm>
          <a:prstGeom prst="rect">
            <a:avLst/>
          </a:prstGeom>
        </p:spPr>
        <p:txBody>
          <a:bodyPr vert="horz" lIns="101816" tIns="50909" rIns="101816" bIns="50909"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ru-RU" sz="1100" b="1" cap="all" dirty="0">
              <a:solidFill>
                <a:schemeClr val="bg1"/>
              </a:solidFill>
              <a:latin typeface="Century Gothic" panose="020B0502020202020204" pitchFamily="34" charset="0"/>
            </a:endParaRPr>
          </a:p>
        </p:txBody>
      </p:sp>
      <p:sp>
        <p:nvSpPr>
          <p:cNvPr id="13" name="Заголовок 1"/>
          <p:cNvSpPr txBox="1">
            <a:spLocks/>
          </p:cNvSpPr>
          <p:nvPr/>
        </p:nvSpPr>
        <p:spPr>
          <a:xfrm>
            <a:off x="410972" y="285985"/>
            <a:ext cx="8013716" cy="492443"/>
          </a:xfrm>
          <a:prstGeom prst="rect">
            <a:avLst/>
          </a:prstGeom>
        </p:spPr>
        <p:txBody>
          <a:bodyPr vert="horz" wrap="square" lIns="0" tIns="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b="1" cap="all" dirty="0">
                <a:solidFill>
                  <a:srgbClr val="09A789"/>
                </a:solidFill>
                <a:latin typeface="Myriad Pro" pitchFamily="34" charset="0"/>
              </a:rPr>
              <a:t>Содержательные линии курса</a:t>
            </a:r>
          </a:p>
          <a:p>
            <a:pPr algn="l"/>
            <a:r>
              <a:rPr lang="ru-RU" sz="1600" b="1" cap="all" dirty="0">
                <a:latin typeface="Myriad Pro" pitchFamily="34" charset="0"/>
              </a:rPr>
              <a:t>Отражены В структуре  программы и </a:t>
            </a:r>
            <a:r>
              <a:rPr lang="ru-RU" sz="1600" b="1" cap="all" dirty="0" err="1">
                <a:latin typeface="Myriad Pro" pitchFamily="34" charset="0"/>
              </a:rPr>
              <a:t>умк</a:t>
            </a:r>
            <a:r>
              <a:rPr lang="ru-RU" sz="1600" b="1" cap="all" dirty="0">
                <a:latin typeface="Myriad Pro" pitchFamily="34" charset="0"/>
              </a:rPr>
              <a:t>  Для 1–4 классов</a:t>
            </a:r>
          </a:p>
        </p:txBody>
      </p:sp>
      <p:sp>
        <p:nvSpPr>
          <p:cNvPr id="24" name="Заголовок 1"/>
          <p:cNvSpPr txBox="1">
            <a:spLocks/>
          </p:cNvSpPr>
          <p:nvPr/>
        </p:nvSpPr>
        <p:spPr>
          <a:xfrm>
            <a:off x="6285388" y="1523556"/>
            <a:ext cx="2849027" cy="2980944"/>
          </a:xfrm>
          <a:prstGeom prst="rect">
            <a:avLst/>
          </a:prstGeom>
        </p:spPr>
        <p:txBody>
          <a:bodyPr vert="horz" wrap="square" lIns="0" tIns="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600" b="1" cap="all" dirty="0">
              <a:latin typeface="Myriad Pro" pitchFamily="34" charset="0"/>
            </a:endParaRPr>
          </a:p>
          <a:p>
            <a:pPr algn="l"/>
            <a:r>
              <a:rPr lang="ru-RU" sz="1600" b="1" cap="all" dirty="0">
                <a:latin typeface="Myriad Pro" pitchFamily="34" charset="0"/>
              </a:rPr>
              <a:t>БЛОКИ ПРОГРАММЫ:</a:t>
            </a:r>
          </a:p>
          <a:p>
            <a:pPr algn="l"/>
            <a:endParaRPr lang="en-US" sz="1600" cap="all" dirty="0">
              <a:latin typeface="Myriad Pro" pitchFamily="34" charset="0"/>
            </a:endParaRPr>
          </a:p>
          <a:p>
            <a:pPr marL="381809" indent="-381809" algn="l">
              <a:buFont typeface="+mj-lt"/>
              <a:buAutoNum type="arabicPeriod"/>
            </a:pPr>
            <a:r>
              <a:rPr lang="ru-RU" sz="1600" cap="all" dirty="0">
                <a:latin typeface="Myriad Pro" pitchFamily="34" charset="0"/>
              </a:rPr>
              <a:t>Русский язык: </a:t>
            </a:r>
            <a:br>
              <a:rPr lang="ru-RU" sz="1600" cap="all" dirty="0">
                <a:latin typeface="Myriad Pro" pitchFamily="34" charset="0"/>
              </a:rPr>
            </a:br>
            <a:r>
              <a:rPr lang="ru-RU" sz="1600" cap="all" dirty="0">
                <a:latin typeface="Myriad Pro" pitchFamily="34" charset="0"/>
              </a:rPr>
              <a:t>прошлое и настоящее</a:t>
            </a:r>
            <a:endParaRPr lang="en-US" sz="1600" cap="all" dirty="0">
              <a:latin typeface="Myriad Pro" pitchFamily="34" charset="0"/>
            </a:endParaRPr>
          </a:p>
          <a:p>
            <a:pPr marL="381809" indent="-381809" algn="l">
              <a:buFont typeface="+mj-lt"/>
              <a:buAutoNum type="arabicPeriod"/>
            </a:pPr>
            <a:endParaRPr lang="ru-RU" sz="1600" cap="all" dirty="0">
              <a:latin typeface="Myriad Pro" pitchFamily="34" charset="0"/>
            </a:endParaRPr>
          </a:p>
          <a:p>
            <a:pPr marL="381809" indent="-381809" algn="l">
              <a:spcBef>
                <a:spcPts val="0"/>
              </a:spcBef>
              <a:buFont typeface="+mj-lt"/>
              <a:buAutoNum type="arabicPeriod"/>
            </a:pPr>
            <a:r>
              <a:rPr lang="ru-RU" sz="1600" cap="all" dirty="0">
                <a:latin typeface="Myriad Pro" pitchFamily="34" charset="0"/>
              </a:rPr>
              <a:t>Язык в действии</a:t>
            </a:r>
            <a:endParaRPr lang="en-US" sz="1600" cap="all" dirty="0">
              <a:latin typeface="Myriad Pro" pitchFamily="34" charset="0"/>
            </a:endParaRPr>
          </a:p>
          <a:p>
            <a:pPr marL="381809" indent="-381809" algn="l">
              <a:spcBef>
                <a:spcPts val="0"/>
              </a:spcBef>
              <a:buFont typeface="+mj-lt"/>
              <a:buAutoNum type="arabicPeriod"/>
            </a:pPr>
            <a:endParaRPr lang="ru-RU" sz="1600" cap="all" dirty="0">
              <a:latin typeface="Myriad Pro" pitchFamily="34" charset="0"/>
            </a:endParaRPr>
          </a:p>
          <a:p>
            <a:pPr marL="381809" indent="-381809" algn="l">
              <a:spcBef>
                <a:spcPts val="0"/>
              </a:spcBef>
              <a:buFont typeface="+mj-lt"/>
              <a:buAutoNum type="arabicPeriod"/>
            </a:pPr>
            <a:r>
              <a:rPr lang="ru-RU" sz="1600" cap="all" dirty="0">
                <a:latin typeface="Myriad Pro" pitchFamily="34" charset="0"/>
              </a:rPr>
              <a:t>Секреты речи и текста </a:t>
            </a:r>
          </a:p>
          <a:p>
            <a:pPr algn="l"/>
            <a:endParaRPr lang="ru-RU" sz="1600" cap="all" dirty="0">
              <a:latin typeface="Myriad Pro" pitchFamily="34" charset="0"/>
            </a:endParaRPr>
          </a:p>
        </p:txBody>
      </p:sp>
      <p:pic>
        <p:nvPicPr>
          <p:cNvPr id="27" name="Picture 2" descr="\\arkansas.msk.prosv.ru\From red\презентации\Обложки Русский родной язык\RR_YZIK _2.jpg"/>
          <p:cNvPicPr>
            <a:picLocks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48837" y="1596594"/>
            <a:ext cx="1508125" cy="1937083"/>
          </a:xfrm>
          <a:prstGeom prst="rect">
            <a:avLst/>
          </a:prstGeom>
          <a:ln>
            <a:solidFill>
              <a:schemeClr val="tx1"/>
            </a:solidFill>
          </a:ln>
          <a:effectLst>
            <a:outerShdw sx="1000" sy="1000" algn="tl" rotWithShape="0">
              <a:srgbClr val="333333"/>
            </a:outerShdw>
          </a:effectLst>
          <a:extLst>
            <a:ext uri="{909E8E84-426E-40DD-AFC4-6F175D3DCCD1}">
              <a14:hiddenFill xmlns:a14="http://schemas.microsoft.com/office/drawing/2010/main">
                <a:solidFill>
                  <a:srgbClr val="FFFFFF"/>
                </a:solidFill>
              </a14:hiddenFill>
            </a:ext>
          </a:extLst>
        </p:spPr>
      </p:pic>
      <p:pic>
        <p:nvPicPr>
          <p:cNvPr id="28" name="Picture 4" descr="\\arkansas.msk.prosv.ru\From red\презентации\Обложки Русский родной язык\RR_YZIK _4.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48837" y="3749277"/>
            <a:ext cx="1508125" cy="1937083"/>
          </a:xfrm>
          <a:prstGeom prst="rect">
            <a:avLst/>
          </a:prstGeom>
          <a:ln>
            <a:solidFill>
              <a:schemeClr val="tx1"/>
            </a:solidFill>
          </a:ln>
          <a:effectLst>
            <a:outerShdw sx="1000" sy="1000" algn="tl" rotWithShape="0">
              <a:srgbClr val="333333"/>
            </a:outerShdw>
          </a:effectLst>
          <a:extLst>
            <a:ext uri="{909E8E84-426E-40DD-AFC4-6F175D3DCCD1}">
              <a14:hiddenFill xmlns:a14="http://schemas.microsoft.com/office/drawing/2010/main">
                <a:solidFill>
                  <a:srgbClr val="FFFFFF"/>
                </a:solidFill>
              </a14:hiddenFill>
            </a:ext>
          </a:extLst>
        </p:spPr>
      </p:pic>
      <p:sp>
        <p:nvSpPr>
          <p:cNvPr id="34" name="Прямоугольник 33"/>
          <p:cNvSpPr/>
          <p:nvPr/>
        </p:nvSpPr>
        <p:spPr>
          <a:xfrm>
            <a:off x="6073732" y="4830054"/>
            <a:ext cx="3808993" cy="1090042"/>
          </a:xfrm>
          <a:prstGeom prst="rect">
            <a:avLst/>
          </a:prstGeom>
        </p:spPr>
        <p:txBody>
          <a:bodyPr wrap="square" lIns="0" tIns="0" rIns="0" bIns="0">
            <a:spAutoFit/>
          </a:bodyPr>
          <a:lstStyle/>
          <a:p>
            <a:pPr>
              <a:lnSpc>
                <a:spcPts val="1669"/>
              </a:lnSpc>
            </a:pPr>
            <a:r>
              <a:rPr lang="ru-RU" sz="1200" dirty="0">
                <a:latin typeface="Myriad Pro" pitchFamily="34" charset="0"/>
              </a:rPr>
              <a:t>Основные содержательные линии программы </a:t>
            </a:r>
            <a:br>
              <a:rPr lang="en-US" sz="1200" dirty="0">
                <a:latin typeface="Myriad Pro" pitchFamily="34" charset="0"/>
              </a:rPr>
            </a:br>
            <a:r>
              <a:rPr lang="ru-RU" sz="1200" dirty="0">
                <a:latin typeface="Myriad Pro" pitchFamily="34" charset="0"/>
              </a:rPr>
              <a:t>(</a:t>
            </a:r>
            <a:r>
              <a:rPr lang="ru-RU" sz="1200" b="1" dirty="0">
                <a:latin typeface="Myriad Pro" pitchFamily="34" charset="0"/>
              </a:rPr>
              <a:t>блоки программы</a:t>
            </a:r>
            <a:r>
              <a:rPr lang="ru-RU" sz="1200" dirty="0">
                <a:latin typeface="Myriad Pro" pitchFamily="34" charset="0"/>
              </a:rPr>
              <a:t>)</a:t>
            </a:r>
            <a:r>
              <a:rPr lang="en-US" sz="1200" dirty="0">
                <a:latin typeface="Myriad Pro" pitchFamily="34" charset="0"/>
              </a:rPr>
              <a:t> </a:t>
            </a:r>
            <a:r>
              <a:rPr lang="ru-RU" sz="1200" dirty="0">
                <a:latin typeface="Myriad Pro" pitchFamily="34" charset="0"/>
              </a:rPr>
              <a:t>для 1–4 классов  </a:t>
            </a:r>
            <a:br>
              <a:rPr lang="ru-RU" sz="1200" dirty="0">
                <a:latin typeface="Myriad Pro" pitchFamily="34" charset="0"/>
              </a:rPr>
            </a:br>
            <a:r>
              <a:rPr lang="ru-RU" sz="1200" dirty="0">
                <a:latin typeface="Myriad Pro" pitchFamily="34" charset="0"/>
              </a:rPr>
              <a:t>соотносятся с содержательными линиями </a:t>
            </a:r>
            <a:br>
              <a:rPr lang="ru-RU" sz="1200" dirty="0">
                <a:latin typeface="Myriad Pro" pitchFamily="34" charset="0"/>
              </a:rPr>
            </a:br>
            <a:r>
              <a:rPr lang="ru-RU" sz="1200" dirty="0">
                <a:latin typeface="Myriad Pro" pitchFamily="34" charset="0"/>
              </a:rPr>
              <a:t>основного курса русского языка.</a:t>
            </a:r>
            <a:endParaRPr lang="ru-RU" sz="1200" b="1" cap="all" dirty="0">
              <a:latin typeface="Myriad Pro" pitchFamily="34" charset="0"/>
            </a:endParaRPr>
          </a:p>
          <a:p>
            <a:pPr>
              <a:lnSpc>
                <a:spcPts val="1669"/>
              </a:lnSpc>
            </a:pPr>
            <a:endParaRPr lang="ru-RU" sz="1200" dirty="0">
              <a:latin typeface="Myriad Pro" pitchFamily="34" charset="0"/>
            </a:endParaRPr>
          </a:p>
        </p:txBody>
      </p:sp>
      <p:pic>
        <p:nvPicPr>
          <p:cNvPr id="15" name="Picture 2" descr="C:\WORK\PezentaziyaRusRodnoy\4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7384" y="991616"/>
            <a:ext cx="2520280" cy="3273172"/>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17" name="Picture 4" descr="C:\WORK\PezentaziyaRusRodnoy\6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812" y="2045469"/>
            <a:ext cx="2322494" cy="2976416"/>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18" name="Picture 6" descr="C:\WORK\PezentaziyaRusRodnoy\10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54205" y="4058038"/>
            <a:ext cx="2433848" cy="2907522"/>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20" name="Заголовок 1"/>
          <p:cNvSpPr txBox="1">
            <a:spLocks/>
          </p:cNvSpPr>
          <p:nvPr/>
        </p:nvSpPr>
        <p:spPr>
          <a:xfrm>
            <a:off x="345812" y="1351946"/>
            <a:ext cx="2849027" cy="492443"/>
          </a:xfrm>
          <a:prstGeom prst="rect">
            <a:avLst/>
          </a:prstGeom>
        </p:spPr>
        <p:txBody>
          <a:bodyPr vert="horz" wrap="square" lIns="0" tIns="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ru-RU" sz="1600" cap="all" dirty="0">
              <a:latin typeface="Myriad Pro" pitchFamily="34" charset="0"/>
            </a:endParaRPr>
          </a:p>
          <a:p>
            <a:pPr algn="l"/>
            <a:r>
              <a:rPr lang="ru-RU" sz="1600" cap="all" dirty="0">
                <a:latin typeface="Myriad Pro" pitchFamily="34" charset="0"/>
              </a:rPr>
              <a:t>Структура: з раздела</a:t>
            </a:r>
          </a:p>
        </p:txBody>
      </p:sp>
      <p:sp>
        <p:nvSpPr>
          <p:cNvPr id="16" name="Прямоугольник 15"/>
          <p:cNvSpPr/>
          <p:nvPr/>
        </p:nvSpPr>
        <p:spPr>
          <a:xfrm>
            <a:off x="6073732" y="4860374"/>
            <a:ext cx="3576521" cy="1029401"/>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a:p>
        </p:txBody>
      </p:sp>
    </p:spTree>
    <p:extLst>
      <p:ext uri="{BB962C8B-B14F-4D97-AF65-F5344CB8AC3E}">
        <p14:creationId xmlns:p14="http://schemas.microsoft.com/office/powerpoint/2010/main" val="4266359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Прямоугольник 24"/>
          <p:cNvSpPr/>
          <p:nvPr/>
        </p:nvSpPr>
        <p:spPr>
          <a:xfrm>
            <a:off x="4551122" y="125514"/>
            <a:ext cx="3729609" cy="2844550"/>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a:p>
        </p:txBody>
      </p:sp>
      <p:sp>
        <p:nvSpPr>
          <p:cNvPr id="7" name="Прямоугольник 6"/>
          <p:cNvSpPr/>
          <p:nvPr/>
        </p:nvSpPr>
        <p:spPr>
          <a:xfrm rot="10800000" flipV="1">
            <a:off x="0" y="6996295"/>
            <a:ext cx="8295049" cy="365411"/>
          </a:xfrm>
          <a:prstGeom prst="rect">
            <a:avLst/>
          </a:prstGeom>
          <a:solidFill>
            <a:srgbClr val="045447"/>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r>
              <a:rPr lang="ru-RU" sz="1000" b="1" cap="all" spc="45" dirty="0">
                <a:solidFill>
                  <a:schemeClr val="bg1"/>
                </a:solidFill>
                <a:latin typeface="Constantia" panose="02030602050306030303" pitchFamily="18" charset="0"/>
              </a:rPr>
              <a:t>УМК  для Курса  русского родного языка в начальной школе</a:t>
            </a:r>
          </a:p>
        </p:txBody>
      </p:sp>
      <p:sp>
        <p:nvSpPr>
          <p:cNvPr id="8" name="Заголовок 1"/>
          <p:cNvSpPr txBox="1">
            <a:spLocks/>
          </p:cNvSpPr>
          <p:nvPr/>
        </p:nvSpPr>
        <p:spPr>
          <a:xfrm>
            <a:off x="7818746" y="7022298"/>
            <a:ext cx="476303" cy="552576"/>
          </a:xfrm>
          <a:prstGeom prst="rect">
            <a:avLst/>
          </a:prstGeom>
        </p:spPr>
        <p:txBody>
          <a:bodyPr vert="horz" lIns="101816" tIns="50909" rIns="101816" bIns="50909"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ru-RU" sz="1100" b="1" cap="all" dirty="0">
              <a:solidFill>
                <a:schemeClr val="bg1"/>
              </a:solidFill>
              <a:latin typeface="Century Gothic" panose="020B0502020202020204" pitchFamily="34" charset="0"/>
            </a:endParaRPr>
          </a:p>
        </p:txBody>
      </p:sp>
      <p:sp>
        <p:nvSpPr>
          <p:cNvPr id="9" name="Прямоугольник 8"/>
          <p:cNvSpPr/>
          <p:nvPr/>
        </p:nvSpPr>
        <p:spPr>
          <a:xfrm>
            <a:off x="4565442" y="3612652"/>
            <a:ext cx="3808993" cy="3052118"/>
          </a:xfrm>
          <a:prstGeom prst="rect">
            <a:avLst/>
          </a:prstGeom>
        </p:spPr>
        <p:txBody>
          <a:bodyPr wrap="square" lIns="0" tIns="0" rIns="0" bIns="0">
            <a:spAutoFit/>
          </a:bodyPr>
          <a:lstStyle/>
          <a:p>
            <a:pPr algn="just">
              <a:lnSpc>
                <a:spcPts val="1669"/>
              </a:lnSpc>
            </a:pPr>
            <a:r>
              <a:rPr lang="ru-RU" sz="1200" dirty="0">
                <a:latin typeface="Myriad Pro" pitchFamily="34" charset="0"/>
              </a:rPr>
              <a:t>Учебники  для 1</a:t>
            </a:r>
            <a:r>
              <a:rPr lang="en-US" sz="1200" dirty="0">
                <a:latin typeface="Myriad Pro" pitchFamily="34" charset="0"/>
              </a:rPr>
              <a:t>–</a:t>
            </a:r>
            <a:r>
              <a:rPr lang="ru-RU" sz="1200" dirty="0">
                <a:latin typeface="Myriad Pro" pitchFamily="34" charset="0"/>
              </a:rPr>
              <a:t>4  классов созданы </a:t>
            </a:r>
            <a:br>
              <a:rPr lang="en-US" sz="1200" dirty="0">
                <a:latin typeface="Myriad Pro" pitchFamily="34" charset="0"/>
              </a:rPr>
            </a:br>
            <a:r>
              <a:rPr lang="ru-RU" sz="1200" dirty="0">
                <a:latin typeface="Myriad Pro" pitchFamily="34" charset="0"/>
              </a:rPr>
              <a:t>в соответствии с проектом </a:t>
            </a:r>
            <a:r>
              <a:rPr lang="en-US" sz="1200" dirty="0">
                <a:latin typeface="Myriad Pro" pitchFamily="34" charset="0"/>
              </a:rPr>
              <a:t> </a:t>
            </a:r>
            <a:r>
              <a:rPr lang="ru-RU" sz="1200" dirty="0">
                <a:latin typeface="Myriad Pro" pitchFamily="34" charset="0"/>
              </a:rPr>
              <a:t>Примерной рабочей программы по учебному предмету «Русский родной язык» для образовательных организаций, реализующих программы начального общего образования, и</a:t>
            </a:r>
            <a:r>
              <a:rPr lang="en-US" sz="1200" dirty="0">
                <a:latin typeface="Myriad Pro" pitchFamily="34" charset="0"/>
              </a:rPr>
              <a:t> </a:t>
            </a:r>
            <a:r>
              <a:rPr lang="ru-RU" sz="1200" dirty="0">
                <a:latin typeface="Myriad Pro" pitchFamily="34" charset="0"/>
              </a:rPr>
              <a:t>предназначены для  сопровождения и поддержки основного курса русского языка, обязательного  для изучения во всех школах Российской Федерации.</a:t>
            </a:r>
          </a:p>
          <a:p>
            <a:pPr algn="just">
              <a:lnSpc>
                <a:spcPts val="1669"/>
              </a:lnSpc>
            </a:pPr>
            <a:endParaRPr lang="en-US" sz="1200" dirty="0">
              <a:latin typeface="Myriad Pro" pitchFamily="34" charset="0"/>
            </a:endParaRPr>
          </a:p>
          <a:p>
            <a:pPr algn="just">
              <a:lnSpc>
                <a:spcPts val="1669"/>
              </a:lnSpc>
            </a:pPr>
            <a:r>
              <a:rPr lang="ru-RU" sz="1200" dirty="0">
                <a:latin typeface="Myriad Pro" pitchFamily="34" charset="0"/>
              </a:rPr>
              <a:t>Работа по учебникам поможет ученику понять, насколько важно  изучение родного языка  для постижения культуры своего народа.</a:t>
            </a:r>
            <a:endParaRPr lang="en-US" sz="1200" dirty="0">
              <a:latin typeface="Myriad Pro" pitchFamily="34" charset="0"/>
            </a:endParaRPr>
          </a:p>
          <a:p>
            <a:pPr>
              <a:lnSpc>
                <a:spcPts val="1669"/>
              </a:lnSpc>
            </a:pPr>
            <a:endParaRPr lang="ru-RU" sz="1200" dirty="0">
              <a:latin typeface="Myriad Pro" pitchFamily="34" charset="0"/>
            </a:endParaRPr>
          </a:p>
        </p:txBody>
      </p:sp>
      <p:sp>
        <p:nvSpPr>
          <p:cNvPr id="13" name="Заголовок 1"/>
          <p:cNvSpPr txBox="1">
            <a:spLocks/>
          </p:cNvSpPr>
          <p:nvPr/>
        </p:nvSpPr>
        <p:spPr>
          <a:xfrm>
            <a:off x="410973" y="280501"/>
            <a:ext cx="3517969" cy="492443"/>
          </a:xfrm>
          <a:prstGeom prst="rect">
            <a:avLst/>
          </a:prstGeom>
        </p:spPr>
        <p:txBody>
          <a:bodyPr vert="horz" wrap="square" lIns="0" tIns="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b="1" cap="all" dirty="0">
                <a:solidFill>
                  <a:srgbClr val="09A789"/>
                </a:solidFill>
                <a:latin typeface="Myriad Pro" pitchFamily="34" charset="0"/>
              </a:rPr>
              <a:t>УМК для 1–4 классов</a:t>
            </a:r>
          </a:p>
          <a:p>
            <a:pPr algn="l"/>
            <a:r>
              <a:rPr lang="ru-RU" sz="1600" b="1" cap="all" dirty="0">
                <a:latin typeface="Myriad Pro" pitchFamily="34" charset="0"/>
              </a:rPr>
              <a:t>русский родной язык</a:t>
            </a:r>
          </a:p>
        </p:txBody>
      </p:sp>
      <p:pic>
        <p:nvPicPr>
          <p:cNvPr id="14" name="Рисунок 1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410970" y="1417626"/>
            <a:ext cx="1592191" cy="2045060"/>
          </a:xfrm>
          <a:prstGeom prst="rect">
            <a:avLst/>
          </a:prstGeom>
          <a:ln>
            <a:solidFill>
              <a:schemeClr val="tx1"/>
            </a:solidFill>
          </a:ln>
          <a:effectLst>
            <a:outerShdw sx="1000" sy="1000" algn="tl" rotWithShape="0">
              <a:srgbClr val="333333"/>
            </a:outerShdw>
          </a:effectLst>
        </p:spPr>
      </p:pic>
      <p:pic>
        <p:nvPicPr>
          <p:cNvPr id="20" name="Picture 2" descr="\\arkansas.msk.prosv.ru\From red\презентации\Обложки Русский родной язык\RR_YZIK _2.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1880" y="1398868"/>
            <a:ext cx="1592191" cy="2045060"/>
          </a:xfrm>
          <a:prstGeom prst="rect">
            <a:avLst/>
          </a:prstGeom>
          <a:ln>
            <a:solidFill>
              <a:schemeClr val="tx1"/>
            </a:solidFill>
          </a:ln>
          <a:effectLst>
            <a:outerShdw sx="1000" sy="1000" algn="tl" rotWithShape="0">
              <a:srgbClr val="333333"/>
            </a:outerShdw>
          </a:effectLst>
          <a:extLst>
            <a:ext uri="{909E8E84-426E-40DD-AFC4-6F175D3DCCD1}">
              <a14:hiddenFill xmlns:a14="http://schemas.microsoft.com/office/drawing/2010/main">
                <a:solidFill>
                  <a:srgbClr val="FFFFFF"/>
                </a:solidFill>
              </a14:hiddenFill>
            </a:ext>
          </a:extLst>
        </p:spPr>
      </p:pic>
      <p:pic>
        <p:nvPicPr>
          <p:cNvPr id="21" name="Picture 4" descr="\\arkansas.msk.prosv.ru\From red\презентации\Обложки Русский родной язык\RR_YZIK _4.jp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1880" y="3720277"/>
            <a:ext cx="1592191" cy="2045060"/>
          </a:xfrm>
          <a:prstGeom prst="rect">
            <a:avLst/>
          </a:prstGeom>
          <a:ln>
            <a:solidFill>
              <a:schemeClr val="tx1"/>
            </a:solidFill>
          </a:ln>
          <a:effectLst>
            <a:outerShdw sx="1000" sy="1000" algn="tl" rotWithShape="0">
              <a:srgbClr val="333333"/>
            </a:outerShdw>
          </a:effectLst>
          <a:extLst>
            <a:ext uri="{909E8E84-426E-40DD-AFC4-6F175D3DCCD1}">
              <a14:hiddenFill xmlns:a14="http://schemas.microsoft.com/office/drawing/2010/main">
                <a:solidFill>
                  <a:srgbClr val="FFFFFF"/>
                </a:solidFill>
              </a14:hiddenFill>
            </a:ext>
          </a:extLst>
        </p:spPr>
      </p:pic>
      <p:pic>
        <p:nvPicPr>
          <p:cNvPr id="22" name="Picture 3" descr="\\arkansas.msk.prosv.ru\From red\презентации\Обложки Русский родной язык\RR_YZIK _3.jp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0970" y="3720277"/>
            <a:ext cx="1592191" cy="2045060"/>
          </a:xfrm>
          <a:prstGeom prst="rect">
            <a:avLst/>
          </a:prstGeom>
          <a:ln>
            <a:solidFill>
              <a:schemeClr val="tx1"/>
            </a:solidFill>
          </a:ln>
          <a:effectLst>
            <a:outerShdw sx="1000" sy="1000" algn="tl" rotWithShape="0">
              <a:srgbClr val="333333"/>
            </a:outerShdw>
          </a:effectLst>
          <a:extLst>
            <a:ext uri="{909E8E84-426E-40DD-AFC4-6F175D3DCCD1}">
              <a14:hiddenFill xmlns:a14="http://schemas.microsoft.com/office/drawing/2010/main">
                <a:solidFill>
                  <a:srgbClr val="FFFFFF"/>
                </a:solidFill>
              </a14:hiddenFill>
            </a:ext>
          </a:extLst>
        </p:spPr>
      </p:pic>
      <p:sp>
        <p:nvSpPr>
          <p:cNvPr id="24" name="Заголовок 1"/>
          <p:cNvSpPr txBox="1">
            <a:spLocks/>
          </p:cNvSpPr>
          <p:nvPr/>
        </p:nvSpPr>
        <p:spPr>
          <a:xfrm>
            <a:off x="4762762" y="280500"/>
            <a:ext cx="3517969" cy="2954655"/>
          </a:xfrm>
          <a:prstGeom prst="rect">
            <a:avLst/>
          </a:prstGeom>
        </p:spPr>
        <p:txBody>
          <a:bodyPr vert="horz" wrap="square" lIns="0" tIns="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b="1" cap="all" dirty="0">
                <a:latin typeface="Myriad Pro" pitchFamily="34" charset="0"/>
              </a:rPr>
              <a:t>Авторский коллектив:</a:t>
            </a:r>
          </a:p>
          <a:p>
            <a:pPr algn="l"/>
            <a:endParaRPr lang="en-US" sz="1600" cap="all" dirty="0">
              <a:latin typeface="Myriad Pro" pitchFamily="34" charset="0"/>
            </a:endParaRPr>
          </a:p>
          <a:p>
            <a:pPr algn="l"/>
            <a:r>
              <a:rPr lang="ru-RU" sz="1600" cap="all" dirty="0">
                <a:latin typeface="Myriad Pro" pitchFamily="34" charset="0"/>
              </a:rPr>
              <a:t>Александрова О. М., </a:t>
            </a:r>
          </a:p>
          <a:p>
            <a:pPr algn="l"/>
            <a:r>
              <a:rPr lang="ru-RU" sz="1600" cap="all" dirty="0">
                <a:latin typeface="Myriad Pro" pitchFamily="34" charset="0"/>
              </a:rPr>
              <a:t>Вербицкая Л. А., </a:t>
            </a:r>
          </a:p>
          <a:p>
            <a:pPr algn="l"/>
            <a:r>
              <a:rPr lang="ru-RU" sz="1600" cap="all" dirty="0">
                <a:latin typeface="Myriad Pro" pitchFamily="34" charset="0"/>
              </a:rPr>
              <a:t>Богданов С. И., </a:t>
            </a:r>
          </a:p>
          <a:p>
            <a:pPr algn="l"/>
            <a:r>
              <a:rPr lang="ru-RU" sz="1600" cap="all" dirty="0">
                <a:latin typeface="Myriad Pro" pitchFamily="34" charset="0"/>
              </a:rPr>
              <a:t>Казакова Е. И.,  </a:t>
            </a:r>
          </a:p>
          <a:p>
            <a:pPr algn="l"/>
            <a:r>
              <a:rPr lang="ru-RU" sz="1600" cap="all" dirty="0">
                <a:latin typeface="Myriad Pro" pitchFamily="34" charset="0"/>
              </a:rPr>
              <a:t>Кузнецова М. И., </a:t>
            </a:r>
          </a:p>
          <a:p>
            <a:pPr algn="l"/>
            <a:r>
              <a:rPr lang="ru-RU" sz="1600" cap="all" dirty="0" err="1">
                <a:latin typeface="Myriad Pro" pitchFamily="34" charset="0"/>
              </a:rPr>
              <a:t>Петленко</a:t>
            </a:r>
            <a:r>
              <a:rPr lang="ru-RU" sz="1600" cap="all" dirty="0">
                <a:latin typeface="Myriad Pro" pitchFamily="34" charset="0"/>
              </a:rPr>
              <a:t> Л. В., </a:t>
            </a:r>
          </a:p>
          <a:p>
            <a:pPr algn="l"/>
            <a:r>
              <a:rPr lang="ru-RU" sz="1600" cap="all" dirty="0">
                <a:latin typeface="Myriad Pro" pitchFamily="34" charset="0"/>
              </a:rPr>
              <a:t>Романова В. Ю.,</a:t>
            </a:r>
          </a:p>
          <a:p>
            <a:pPr algn="l"/>
            <a:r>
              <a:rPr lang="ru-RU" sz="1600" cap="all" dirty="0">
                <a:latin typeface="Myriad Pro" pitchFamily="34" charset="0"/>
              </a:rPr>
              <a:t>Рябинина  Л. А.,</a:t>
            </a:r>
          </a:p>
          <a:p>
            <a:pPr algn="l"/>
            <a:r>
              <a:rPr lang="ru-RU" sz="1600" cap="all" dirty="0">
                <a:latin typeface="Myriad Pro" pitchFamily="34" charset="0"/>
              </a:rPr>
              <a:t>Соколова О. В.</a:t>
            </a:r>
          </a:p>
          <a:p>
            <a:pPr algn="l"/>
            <a:endParaRPr lang="ru-RU" sz="1600" cap="all" dirty="0">
              <a:latin typeface="Myriad Pro" pitchFamily="34" charset="0"/>
            </a:endParaRPr>
          </a:p>
        </p:txBody>
      </p:sp>
    </p:spTree>
    <p:extLst>
      <p:ext uri="{BB962C8B-B14F-4D97-AF65-F5344CB8AC3E}">
        <p14:creationId xmlns:p14="http://schemas.microsoft.com/office/powerpoint/2010/main" val="24492769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031" y="295554"/>
            <a:ext cx="9072563" cy="946318"/>
          </a:xfrm>
        </p:spPr>
        <p:txBody>
          <a:bodyPr>
            <a:normAutofit/>
          </a:bodyPr>
          <a:lstStyle/>
          <a:p>
            <a:r>
              <a:rPr lang="ru-RU" sz="2000" b="1" dirty="0"/>
              <a:t>Содержание учебного предмета «Русский родной язык» </a:t>
            </a:r>
            <a:br>
              <a:rPr lang="ru-RU" sz="2000" b="1" dirty="0"/>
            </a:br>
            <a:r>
              <a:rPr lang="ru-RU" sz="2000" b="1" dirty="0"/>
              <a:t>Первый год обучения (33 ч)</a:t>
            </a:r>
            <a:endParaRPr lang="ru-RU" sz="2000" dirty="0"/>
          </a:p>
        </p:txBody>
      </p:sp>
      <p:sp>
        <p:nvSpPr>
          <p:cNvPr id="3" name="Объект 2"/>
          <p:cNvSpPr>
            <a:spLocks noGrp="1"/>
          </p:cNvSpPr>
          <p:nvPr>
            <p:ph idx="1"/>
          </p:nvPr>
        </p:nvSpPr>
        <p:spPr>
          <a:xfrm>
            <a:off x="504031" y="1169865"/>
            <a:ext cx="9072563" cy="5422854"/>
          </a:xfrm>
        </p:spPr>
        <p:txBody>
          <a:bodyPr>
            <a:noAutofit/>
          </a:bodyPr>
          <a:lstStyle/>
          <a:p>
            <a:pPr marL="0" indent="0">
              <a:buNone/>
            </a:pPr>
            <a:r>
              <a:rPr lang="ru-RU" sz="1600" b="1" dirty="0">
                <a:solidFill>
                  <a:srgbClr val="08A899"/>
                </a:solidFill>
              </a:rPr>
              <a:t>Раздел 1. Русский язык: прошлое и настоящее (12 часов)</a:t>
            </a:r>
            <a:endParaRPr lang="ru-RU" sz="1600" dirty="0">
              <a:solidFill>
                <a:srgbClr val="08A899"/>
              </a:solidFill>
            </a:endParaRPr>
          </a:p>
          <a:p>
            <a:pPr marL="0" indent="0">
              <a:buNone/>
            </a:pPr>
            <a:r>
              <a:rPr lang="ru-RU" sz="1600" dirty="0"/>
              <a:t>Сведения об истории русской письменности: как появились буквы современного русского алфавита. </a:t>
            </a:r>
          </a:p>
          <a:p>
            <a:pPr marL="0" indent="0">
              <a:buNone/>
            </a:pPr>
            <a:r>
              <a:rPr lang="ru-RU" sz="1600" dirty="0"/>
              <a:t>Особенности оформления книг в Древней Руси: оформление красной строки и заставок. Практическая работа: «Оформление буквиц и заставок».  </a:t>
            </a:r>
          </a:p>
          <a:p>
            <a:pPr marL="0" indent="0">
              <a:buNone/>
            </a:pPr>
            <a:r>
              <a:rPr lang="ru-RU" sz="1600" dirty="0"/>
              <a:t>Слова, обозначающие предметы традиционного русского быта: 1) Дом в старину: что как называлось (</a:t>
            </a:r>
            <a:r>
              <a:rPr lang="ru-RU" sz="1600" i="1" dirty="0"/>
              <a:t>изба, терем, хоромы, горница, светлица, светец, лучина</a:t>
            </a:r>
            <a:r>
              <a:rPr lang="ru-RU" sz="1600" dirty="0"/>
              <a:t> и т. д.).  2) Как называлось то, во что одевались в старину: (</a:t>
            </a:r>
            <a:r>
              <a:rPr lang="ru-RU" sz="1600" i="1" dirty="0"/>
              <a:t>кафтан, кушак, рубаха,  сарафан, лапти</a:t>
            </a:r>
            <a:r>
              <a:rPr lang="ru-RU" sz="1600" dirty="0"/>
              <a:t> и т.д.)  </a:t>
            </a:r>
          </a:p>
          <a:p>
            <a:pPr marL="0" indent="0">
              <a:buNone/>
            </a:pPr>
            <a:r>
              <a:rPr lang="ru-RU" sz="1600" dirty="0"/>
              <a:t>Имена в малых жанрах фольклора (в пословицах, поговорках, загадках, прибаутках).</a:t>
            </a:r>
          </a:p>
          <a:p>
            <a:pPr marL="0" indent="0">
              <a:buNone/>
            </a:pPr>
            <a:r>
              <a:rPr lang="ru-RU" sz="1600" dirty="0"/>
              <a:t>Проектное задание: «Словарь в картинках».</a:t>
            </a:r>
          </a:p>
          <a:p>
            <a:pPr marL="0" indent="0">
              <a:buNone/>
            </a:pPr>
            <a:r>
              <a:rPr lang="ru-RU" sz="1600" b="1" dirty="0">
                <a:solidFill>
                  <a:srgbClr val="08A899"/>
                </a:solidFill>
              </a:rPr>
              <a:t>Раздел 2. Язык в действии (10 часов)</a:t>
            </a:r>
            <a:endParaRPr lang="ru-RU" sz="1600" dirty="0">
              <a:solidFill>
                <a:srgbClr val="08A899"/>
              </a:solidFill>
            </a:endParaRPr>
          </a:p>
          <a:p>
            <a:pPr marL="0" indent="0">
              <a:buNone/>
            </a:pPr>
            <a:r>
              <a:rPr lang="ru-RU" sz="1600" dirty="0"/>
              <a:t>Как нельзя произносить слова (пропедевтическая работа по предупреждению ошибок в произношении слов).</a:t>
            </a:r>
          </a:p>
          <a:p>
            <a:pPr marL="0" indent="0">
              <a:buNone/>
            </a:pPr>
            <a:r>
              <a:rPr lang="ru-RU" sz="1600" dirty="0"/>
              <a:t>Смыслоразличительная роль ударения.</a:t>
            </a:r>
          </a:p>
          <a:p>
            <a:pPr marL="0" indent="0">
              <a:buNone/>
            </a:pPr>
            <a:r>
              <a:rPr lang="ru-RU" sz="1600" dirty="0"/>
              <a:t>Звукопись в стихотворном художественном тексте.</a:t>
            </a:r>
          </a:p>
          <a:p>
            <a:pPr marL="0" indent="0">
              <a:buNone/>
            </a:pPr>
            <a:r>
              <a:rPr lang="ru-RU" sz="1600" dirty="0"/>
              <a:t>Наблюдение за сочетаемостью слов (пропедевтическая работа по предупреждению ошибок в сочетаемости слов).</a:t>
            </a:r>
          </a:p>
          <a:p>
            <a:pPr marL="0" indent="0">
              <a:buNone/>
            </a:pPr>
            <a:r>
              <a:rPr lang="ru-RU" sz="1600" b="1" dirty="0">
                <a:solidFill>
                  <a:srgbClr val="08A899"/>
                </a:solidFill>
              </a:rPr>
              <a:t>Раздел 3. Секреты речи и текста (9 часов)</a:t>
            </a:r>
            <a:endParaRPr lang="ru-RU" sz="1600" dirty="0">
              <a:solidFill>
                <a:srgbClr val="08A899"/>
              </a:solidFill>
            </a:endParaRPr>
          </a:p>
          <a:p>
            <a:pPr marL="0" indent="0">
              <a:buNone/>
            </a:pPr>
            <a:r>
              <a:rPr lang="ru-RU" sz="1600" dirty="0"/>
              <a:t>Секреты диалога: учимся разговаривать друг с другом и со взрослыми. Диалоговая форма устной речи.  Стандартные обороты речи для участия в диалоге (Как вежливо попросить? Как похвалить товарища? Как правильно поблагодарить?). Цели и виды вопросов (вопрос-уточнение, вопрос как запрос на новое содержание). </a:t>
            </a:r>
          </a:p>
          <a:p>
            <a:pPr marL="0" indent="0">
              <a:buNone/>
            </a:pPr>
            <a:r>
              <a:rPr lang="ru-RU" sz="1600" b="1" dirty="0">
                <a:solidFill>
                  <a:srgbClr val="08A899"/>
                </a:solidFill>
              </a:rPr>
              <a:t>Резерв учебного времени – 2 ч.</a:t>
            </a:r>
            <a:endParaRPr lang="ru-RU" sz="1600" dirty="0">
              <a:solidFill>
                <a:srgbClr val="08A899"/>
              </a:solidFill>
            </a:endParaRPr>
          </a:p>
        </p:txBody>
      </p:sp>
    </p:spTree>
    <p:extLst>
      <p:ext uri="{BB962C8B-B14F-4D97-AF65-F5344CB8AC3E}">
        <p14:creationId xmlns:p14="http://schemas.microsoft.com/office/powerpoint/2010/main" val="908773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4" name="Объект 3"/>
          <p:cNvGraphicFramePr>
            <a:graphicFrameLocks noGrp="1"/>
          </p:cNvGraphicFramePr>
          <p:nvPr>
            <p:ph idx="1"/>
            <p:extLst>
              <p:ext uri="{D42A27DB-BD31-4B8C-83A1-F6EECF244321}">
                <p14:modId xmlns:p14="http://schemas.microsoft.com/office/powerpoint/2010/main" val="1729642079"/>
              </p:ext>
            </p:extLst>
          </p:nvPr>
        </p:nvGraphicFramePr>
        <p:xfrm>
          <a:off x="287782" y="0"/>
          <a:ext cx="9792842" cy="7256299"/>
        </p:xfrm>
        <a:graphic>
          <a:graphicData uri="http://schemas.openxmlformats.org/drawingml/2006/table">
            <a:tbl>
              <a:tblPr firstRow="1" firstCol="1" bandRow="1">
                <a:tableStyleId>{5C22544A-7EE6-4342-B048-85BDC9FD1C3A}</a:tableStyleId>
              </a:tblPr>
              <a:tblGrid>
                <a:gridCol w="652202">
                  <a:extLst>
                    <a:ext uri="{9D8B030D-6E8A-4147-A177-3AD203B41FA5}">
                      <a16:colId xmlns:a16="http://schemas.microsoft.com/office/drawing/2014/main" val="20000"/>
                    </a:ext>
                  </a:extLst>
                </a:gridCol>
                <a:gridCol w="2503051">
                  <a:extLst>
                    <a:ext uri="{9D8B030D-6E8A-4147-A177-3AD203B41FA5}">
                      <a16:colId xmlns:a16="http://schemas.microsoft.com/office/drawing/2014/main" val="20001"/>
                    </a:ext>
                  </a:extLst>
                </a:gridCol>
                <a:gridCol w="3648813">
                  <a:extLst>
                    <a:ext uri="{9D8B030D-6E8A-4147-A177-3AD203B41FA5}">
                      <a16:colId xmlns:a16="http://schemas.microsoft.com/office/drawing/2014/main" val="20002"/>
                    </a:ext>
                  </a:extLst>
                </a:gridCol>
                <a:gridCol w="1098757">
                  <a:extLst>
                    <a:ext uri="{9D8B030D-6E8A-4147-A177-3AD203B41FA5}">
                      <a16:colId xmlns:a16="http://schemas.microsoft.com/office/drawing/2014/main" val="20003"/>
                    </a:ext>
                  </a:extLst>
                </a:gridCol>
                <a:gridCol w="638494">
                  <a:extLst>
                    <a:ext uri="{9D8B030D-6E8A-4147-A177-3AD203B41FA5}">
                      <a16:colId xmlns:a16="http://schemas.microsoft.com/office/drawing/2014/main" val="20004"/>
                    </a:ext>
                  </a:extLst>
                </a:gridCol>
                <a:gridCol w="1251525">
                  <a:extLst>
                    <a:ext uri="{9D8B030D-6E8A-4147-A177-3AD203B41FA5}">
                      <a16:colId xmlns:a16="http://schemas.microsoft.com/office/drawing/2014/main" val="20005"/>
                    </a:ext>
                  </a:extLst>
                </a:gridCol>
              </a:tblGrid>
              <a:tr h="216019">
                <a:tc>
                  <a:txBody>
                    <a:bodyPr/>
                    <a:lstStyle/>
                    <a:p>
                      <a:pPr algn="just">
                        <a:spcAft>
                          <a:spcPts val="0"/>
                        </a:spcAft>
                      </a:pPr>
                      <a:r>
                        <a:rPr lang="ru-RU" sz="1200" dirty="0">
                          <a:solidFill>
                            <a:schemeClr val="tx1"/>
                          </a:solidFill>
                          <a:effectLst/>
                        </a:rPr>
                        <a:t>№ </a:t>
                      </a:r>
                      <a:endParaRPr lang="ru-RU" sz="1200" dirty="0">
                        <a:solidFill>
                          <a:schemeClr val="tx1"/>
                        </a:solidFill>
                        <a:effectLst/>
                        <a:latin typeface="Calibri"/>
                        <a:ea typeface="Calibri"/>
                        <a:cs typeface="Times New Roman"/>
                      </a:endParaRPr>
                    </a:p>
                  </a:txBody>
                  <a:tcPr marL="44912" marR="44912" marT="0" marB="0"/>
                </a:tc>
                <a:tc>
                  <a:txBody>
                    <a:bodyPr/>
                    <a:lstStyle/>
                    <a:p>
                      <a:pPr algn="just">
                        <a:spcAft>
                          <a:spcPts val="0"/>
                        </a:spcAft>
                      </a:pPr>
                      <a:r>
                        <a:rPr lang="ru-RU" sz="1200" dirty="0">
                          <a:solidFill>
                            <a:schemeClr val="tx1"/>
                          </a:solidFill>
                          <a:effectLst/>
                        </a:rPr>
                        <a:t>Тема </a:t>
                      </a:r>
                      <a:endParaRPr lang="ru-RU" sz="1200" dirty="0">
                        <a:solidFill>
                          <a:schemeClr val="tx1"/>
                        </a:solidFill>
                        <a:effectLst/>
                        <a:latin typeface="Calibri"/>
                        <a:ea typeface="Calibri"/>
                        <a:cs typeface="Times New Roman"/>
                      </a:endParaRPr>
                    </a:p>
                  </a:txBody>
                  <a:tcPr marL="44912" marR="44912" marT="0" marB="0"/>
                </a:tc>
                <a:tc>
                  <a:txBody>
                    <a:bodyPr/>
                    <a:lstStyle/>
                    <a:p>
                      <a:pPr algn="just">
                        <a:spcAft>
                          <a:spcPts val="0"/>
                        </a:spcAft>
                      </a:pPr>
                      <a:r>
                        <a:rPr lang="ru-RU" sz="1200">
                          <a:solidFill>
                            <a:schemeClr val="tx1"/>
                          </a:solidFill>
                          <a:effectLst/>
                        </a:rPr>
                        <a:t>Содержание </a:t>
                      </a:r>
                      <a:endParaRPr lang="ru-RU" sz="1200">
                        <a:solidFill>
                          <a:schemeClr val="tx1"/>
                        </a:solidFill>
                        <a:effectLst/>
                        <a:latin typeface="Calibri"/>
                        <a:ea typeface="Calibri"/>
                        <a:cs typeface="Times New Roman"/>
                      </a:endParaRPr>
                    </a:p>
                  </a:txBody>
                  <a:tcPr marL="44912" marR="44912" marT="0" marB="0"/>
                </a:tc>
                <a:tc>
                  <a:txBody>
                    <a:bodyPr/>
                    <a:lstStyle/>
                    <a:p>
                      <a:pPr algn="just">
                        <a:spcAft>
                          <a:spcPts val="0"/>
                        </a:spcAft>
                      </a:pPr>
                      <a:r>
                        <a:rPr lang="ru-RU" sz="800" dirty="0">
                          <a:solidFill>
                            <a:schemeClr val="tx1"/>
                          </a:solidFill>
                          <a:effectLst/>
                        </a:rPr>
                        <a:t>Материалы учебника</a:t>
                      </a:r>
                      <a:endParaRPr lang="ru-RU" sz="800" dirty="0">
                        <a:solidFill>
                          <a:schemeClr val="tx1"/>
                        </a:solidFill>
                        <a:effectLst/>
                        <a:latin typeface="Calibri"/>
                        <a:ea typeface="Calibri"/>
                        <a:cs typeface="Times New Roman"/>
                      </a:endParaRPr>
                    </a:p>
                  </a:txBody>
                  <a:tcPr marL="44912" marR="44912" marT="0" marB="0"/>
                </a:tc>
                <a:tc>
                  <a:txBody>
                    <a:bodyPr/>
                    <a:lstStyle/>
                    <a:p>
                      <a:pPr algn="just">
                        <a:spcAft>
                          <a:spcPts val="0"/>
                        </a:spcAft>
                      </a:pPr>
                      <a:r>
                        <a:rPr lang="ru-RU" sz="800" dirty="0">
                          <a:solidFill>
                            <a:schemeClr val="tx1"/>
                          </a:solidFill>
                          <a:effectLst/>
                        </a:rPr>
                        <a:t>Кол-во часов</a:t>
                      </a:r>
                      <a:endParaRPr lang="ru-RU" sz="800" dirty="0">
                        <a:solidFill>
                          <a:schemeClr val="tx1"/>
                        </a:solidFill>
                        <a:effectLst/>
                        <a:latin typeface="Calibri"/>
                        <a:ea typeface="Calibri"/>
                        <a:cs typeface="Times New Roman"/>
                      </a:endParaRPr>
                    </a:p>
                  </a:txBody>
                  <a:tcPr marL="44912" marR="44912" marT="0" marB="0"/>
                </a:tc>
                <a:tc>
                  <a:txBody>
                    <a:bodyPr/>
                    <a:lstStyle/>
                    <a:p>
                      <a:pPr algn="just">
                        <a:spcAft>
                          <a:spcPts val="0"/>
                        </a:spcAft>
                      </a:pPr>
                      <a:r>
                        <a:rPr lang="ru-RU" sz="1200" dirty="0">
                          <a:solidFill>
                            <a:schemeClr val="tx1"/>
                          </a:solidFill>
                          <a:effectLst/>
                        </a:rPr>
                        <a:t>Этап обучения</a:t>
                      </a:r>
                      <a:endParaRPr lang="ru-RU" sz="1200" dirty="0">
                        <a:solidFill>
                          <a:schemeClr val="tx1"/>
                        </a:solidFill>
                        <a:effectLst/>
                        <a:latin typeface="Calibri"/>
                        <a:ea typeface="Calibri"/>
                        <a:cs typeface="Times New Roman"/>
                      </a:endParaRPr>
                    </a:p>
                  </a:txBody>
                  <a:tcPr marL="44912" marR="44912" marT="0" marB="0"/>
                </a:tc>
                <a:extLst>
                  <a:ext uri="{0D108BD9-81ED-4DB2-BD59-A6C34878D82A}">
                    <a16:rowId xmlns:a16="http://schemas.microsoft.com/office/drawing/2014/main" val="10000"/>
                  </a:ext>
                </a:extLst>
              </a:tr>
              <a:tr h="179035">
                <a:tc>
                  <a:txBody>
                    <a:bodyPr/>
                    <a:lstStyle/>
                    <a:p>
                      <a:pPr>
                        <a:spcAft>
                          <a:spcPts val="0"/>
                        </a:spcAft>
                      </a:pPr>
                      <a:r>
                        <a:rPr lang="ru-RU" sz="1200" dirty="0">
                          <a:effectLst/>
                        </a:rPr>
                        <a:t> </a:t>
                      </a:r>
                      <a:endParaRPr lang="ru-RU" sz="1200" dirty="0">
                        <a:effectLst/>
                        <a:latin typeface="Times New Roman"/>
                        <a:ea typeface="Times New Roman"/>
                      </a:endParaRPr>
                    </a:p>
                  </a:txBody>
                  <a:tcPr marL="44912" marR="44912" marT="0" marB="0"/>
                </a:tc>
                <a:tc gridSpan="2">
                  <a:txBody>
                    <a:bodyPr/>
                    <a:lstStyle/>
                    <a:p>
                      <a:pPr>
                        <a:spcAft>
                          <a:spcPts val="0"/>
                        </a:spcAft>
                      </a:pPr>
                      <a:r>
                        <a:rPr lang="ru-RU" sz="1200" dirty="0">
                          <a:effectLst/>
                        </a:rPr>
                        <a:t>Раздел 1.  Секреты речи и текста</a:t>
                      </a:r>
                      <a:endParaRPr lang="ru-RU" sz="1200" dirty="0">
                        <a:effectLst/>
                        <a:latin typeface="Times New Roman"/>
                        <a:ea typeface="Times New Roman"/>
                      </a:endParaRPr>
                    </a:p>
                  </a:txBody>
                  <a:tcPr marL="44912" marR="44912" marT="0" marB="0"/>
                </a:tc>
                <a:tc hMerge="1">
                  <a:txBody>
                    <a:bodyPr/>
                    <a:lstStyle/>
                    <a:p>
                      <a:endParaRPr lang="ru-RU"/>
                    </a:p>
                  </a:txBody>
                  <a:tcPr/>
                </a:tc>
                <a:tc>
                  <a:txBody>
                    <a:bodyPr/>
                    <a:lstStyle/>
                    <a:p>
                      <a:pPr algn="just">
                        <a:spcAft>
                          <a:spcPts val="0"/>
                        </a:spcAft>
                      </a:pPr>
                      <a:r>
                        <a:rPr lang="ru-RU" sz="1200">
                          <a:effectLst/>
                        </a:rPr>
                        <a:t> </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200">
                          <a:effectLst/>
                        </a:rPr>
                        <a:t>8</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200">
                          <a:effectLst/>
                        </a:rPr>
                        <a:t> </a:t>
                      </a:r>
                      <a:endParaRPr lang="ru-RU" sz="1200">
                        <a:effectLst/>
                        <a:latin typeface="Calibri"/>
                        <a:ea typeface="Calibri"/>
                        <a:cs typeface="Times New Roman"/>
                      </a:endParaRPr>
                    </a:p>
                  </a:txBody>
                  <a:tcPr marL="44912" marR="44912" marT="0" marB="0"/>
                </a:tc>
                <a:extLst>
                  <a:ext uri="{0D108BD9-81ED-4DB2-BD59-A6C34878D82A}">
                    <a16:rowId xmlns:a16="http://schemas.microsoft.com/office/drawing/2014/main" val="10001"/>
                  </a:ext>
                </a:extLst>
              </a:tr>
              <a:tr h="239088">
                <a:tc>
                  <a:txBody>
                    <a:bodyPr/>
                    <a:lstStyle/>
                    <a:p>
                      <a:pPr>
                        <a:spcAft>
                          <a:spcPts val="0"/>
                        </a:spcAft>
                      </a:pPr>
                      <a:r>
                        <a:rPr lang="ru-RU" sz="1200">
                          <a:effectLst/>
                        </a:rPr>
                        <a:t>1-2</a:t>
                      </a:r>
                      <a:endParaRPr lang="ru-RU" sz="1200">
                        <a:effectLst/>
                        <a:latin typeface="Times New Roman"/>
                        <a:ea typeface="Times New Roman"/>
                      </a:endParaRPr>
                    </a:p>
                  </a:txBody>
                  <a:tcPr marL="44912" marR="44912" marT="0" marB="0"/>
                </a:tc>
                <a:tc>
                  <a:txBody>
                    <a:bodyPr/>
                    <a:lstStyle/>
                    <a:p>
                      <a:pPr>
                        <a:spcAft>
                          <a:spcPts val="0"/>
                        </a:spcAft>
                      </a:pPr>
                      <a:r>
                        <a:rPr lang="ru-RU" sz="1200" dirty="0">
                          <a:effectLst/>
                        </a:rPr>
                        <a:t>Как люди общаются друг с другом</a:t>
                      </a:r>
                      <a:endParaRPr lang="ru-RU" sz="1200" dirty="0">
                        <a:effectLst/>
                        <a:latin typeface="Times New Roman"/>
                        <a:ea typeface="Times New Roman"/>
                      </a:endParaRPr>
                    </a:p>
                  </a:txBody>
                  <a:tcPr marL="44912" marR="44912" marT="0" marB="0"/>
                </a:tc>
                <a:tc>
                  <a:txBody>
                    <a:bodyPr/>
                    <a:lstStyle/>
                    <a:p>
                      <a:pPr algn="just">
                        <a:spcAft>
                          <a:spcPts val="0"/>
                        </a:spcAft>
                      </a:pPr>
                      <a:r>
                        <a:rPr lang="ru-RU" sz="1200" dirty="0">
                          <a:effectLst/>
                        </a:rPr>
                        <a:t>Общение. Устная и письменная речь. </a:t>
                      </a:r>
                      <a:endParaRPr lang="ru-RU" sz="1200" dirty="0">
                        <a:effectLst/>
                        <a:latin typeface="Calibri"/>
                        <a:ea typeface="Calibri"/>
                        <a:cs typeface="Times New Roman"/>
                      </a:endParaRPr>
                    </a:p>
                  </a:txBody>
                  <a:tcPr marL="44912" marR="44912" marT="0" marB="0"/>
                </a:tc>
                <a:tc>
                  <a:txBody>
                    <a:bodyPr/>
                    <a:lstStyle/>
                    <a:p>
                      <a:pPr>
                        <a:spcAft>
                          <a:spcPts val="0"/>
                        </a:spcAft>
                      </a:pPr>
                      <a:r>
                        <a:rPr lang="ru-RU" sz="1200" dirty="0">
                          <a:effectLst/>
                        </a:rPr>
                        <a:t>§ 1</a:t>
                      </a:r>
                      <a:endParaRPr lang="ru-RU" sz="1200" dirty="0">
                        <a:effectLst/>
                        <a:latin typeface="Times New Roman"/>
                        <a:ea typeface="Times New Roman"/>
                      </a:endParaRPr>
                    </a:p>
                  </a:txBody>
                  <a:tcPr marL="44912" marR="44912" marT="0" marB="0"/>
                </a:tc>
                <a:tc>
                  <a:txBody>
                    <a:bodyPr/>
                    <a:lstStyle/>
                    <a:p>
                      <a:pPr algn="just">
                        <a:spcAft>
                          <a:spcPts val="0"/>
                        </a:spcAft>
                      </a:pPr>
                      <a:r>
                        <a:rPr lang="ru-RU" sz="1200" dirty="0">
                          <a:effectLst/>
                        </a:rPr>
                        <a:t>2</a:t>
                      </a:r>
                      <a:endParaRPr lang="ru-RU" sz="1200" dirty="0">
                        <a:effectLst/>
                        <a:latin typeface="Calibri"/>
                        <a:ea typeface="Calibri"/>
                        <a:cs typeface="Times New Roman"/>
                      </a:endParaRPr>
                    </a:p>
                  </a:txBody>
                  <a:tcPr marL="44912" marR="44912" marT="0" marB="0"/>
                </a:tc>
                <a:tc>
                  <a:txBody>
                    <a:bodyPr/>
                    <a:lstStyle/>
                    <a:p>
                      <a:pPr algn="just">
                        <a:spcAft>
                          <a:spcPts val="0"/>
                        </a:spcAft>
                      </a:pPr>
                      <a:r>
                        <a:rPr lang="ru-RU" sz="1000" dirty="0">
                          <a:effectLst/>
                        </a:rPr>
                        <a:t>Обучение грамоте</a:t>
                      </a:r>
                      <a:endParaRPr lang="ru-RU" sz="1000" dirty="0">
                        <a:effectLst/>
                        <a:latin typeface="Calibri"/>
                        <a:ea typeface="Calibri"/>
                        <a:cs typeface="Times New Roman"/>
                      </a:endParaRPr>
                    </a:p>
                  </a:txBody>
                  <a:tcPr marL="44912" marR="44912" marT="0" marB="0"/>
                </a:tc>
                <a:extLst>
                  <a:ext uri="{0D108BD9-81ED-4DB2-BD59-A6C34878D82A}">
                    <a16:rowId xmlns:a16="http://schemas.microsoft.com/office/drawing/2014/main" val="10002"/>
                  </a:ext>
                </a:extLst>
              </a:tr>
              <a:tr h="377384">
                <a:tc>
                  <a:txBody>
                    <a:bodyPr/>
                    <a:lstStyle/>
                    <a:p>
                      <a:pPr>
                        <a:spcAft>
                          <a:spcPts val="0"/>
                        </a:spcAft>
                      </a:pPr>
                      <a:r>
                        <a:rPr lang="ru-RU" sz="1200">
                          <a:effectLst/>
                        </a:rPr>
                        <a:t>3-4</a:t>
                      </a:r>
                      <a:endParaRPr lang="ru-RU" sz="1200">
                        <a:effectLst/>
                        <a:latin typeface="Times New Roman"/>
                        <a:ea typeface="Times New Roman"/>
                      </a:endParaRPr>
                    </a:p>
                  </a:txBody>
                  <a:tcPr marL="44912" marR="44912" marT="0" marB="0"/>
                </a:tc>
                <a:tc>
                  <a:txBody>
                    <a:bodyPr/>
                    <a:lstStyle/>
                    <a:p>
                      <a:pPr>
                        <a:spcAft>
                          <a:spcPts val="0"/>
                        </a:spcAft>
                      </a:pPr>
                      <a:r>
                        <a:rPr lang="ru-RU" sz="1200" dirty="0">
                          <a:effectLst/>
                        </a:rPr>
                        <a:t>Вежливые слова </a:t>
                      </a:r>
                      <a:endParaRPr lang="ru-RU" sz="1200" dirty="0">
                        <a:effectLst/>
                        <a:latin typeface="Calibri"/>
                        <a:ea typeface="Calibri"/>
                        <a:cs typeface="Times New Roman"/>
                      </a:endParaRPr>
                    </a:p>
                  </a:txBody>
                  <a:tcPr marL="44912" marR="44912" marT="0" marB="0"/>
                </a:tc>
                <a:tc>
                  <a:txBody>
                    <a:bodyPr/>
                    <a:lstStyle/>
                    <a:p>
                      <a:pPr algn="just">
                        <a:spcAft>
                          <a:spcPts val="0"/>
                        </a:spcAft>
                      </a:pPr>
                      <a:r>
                        <a:rPr lang="ru-RU" sz="1200">
                          <a:effectLst/>
                        </a:rPr>
                        <a:t>Стандартные обороты речи для участия в диалоге (Как вежливо попросить? Как похвалить товарища? Как правильно отблагодарить?).</a:t>
                      </a:r>
                      <a:endParaRPr lang="ru-RU" sz="1200">
                        <a:effectLst/>
                        <a:latin typeface="Calibri"/>
                        <a:ea typeface="Calibri"/>
                        <a:cs typeface="Times New Roman"/>
                      </a:endParaRPr>
                    </a:p>
                  </a:txBody>
                  <a:tcPr marL="44912" marR="44912" marT="0" marB="0"/>
                </a:tc>
                <a:tc>
                  <a:txBody>
                    <a:bodyPr/>
                    <a:lstStyle/>
                    <a:p>
                      <a:pPr>
                        <a:spcAft>
                          <a:spcPts val="0"/>
                        </a:spcAft>
                      </a:pPr>
                      <a:r>
                        <a:rPr lang="ru-RU" sz="1200">
                          <a:effectLst/>
                        </a:rPr>
                        <a:t>§ 2.</a:t>
                      </a:r>
                      <a:endParaRPr lang="ru-RU" sz="1200">
                        <a:effectLst/>
                        <a:latin typeface="Times New Roman"/>
                        <a:ea typeface="Times New Roman"/>
                      </a:endParaRPr>
                    </a:p>
                  </a:txBody>
                  <a:tcPr marL="44912" marR="44912" marT="0" marB="0"/>
                </a:tc>
                <a:tc>
                  <a:txBody>
                    <a:bodyPr/>
                    <a:lstStyle/>
                    <a:p>
                      <a:pPr algn="just">
                        <a:spcAft>
                          <a:spcPts val="0"/>
                        </a:spcAft>
                      </a:pPr>
                      <a:r>
                        <a:rPr lang="ru-RU" sz="1200">
                          <a:effectLst/>
                        </a:rPr>
                        <a:t>2</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000" dirty="0">
                          <a:effectLst/>
                        </a:rPr>
                        <a:t>Обучение грамоте</a:t>
                      </a:r>
                      <a:endParaRPr lang="ru-RU" sz="1000" dirty="0">
                        <a:effectLst/>
                        <a:latin typeface="Calibri"/>
                        <a:ea typeface="Calibri"/>
                        <a:cs typeface="Times New Roman"/>
                      </a:endParaRPr>
                    </a:p>
                  </a:txBody>
                  <a:tcPr marL="44912" marR="44912" marT="0" marB="0"/>
                </a:tc>
                <a:extLst>
                  <a:ext uri="{0D108BD9-81ED-4DB2-BD59-A6C34878D82A}">
                    <a16:rowId xmlns:a16="http://schemas.microsoft.com/office/drawing/2014/main" val="10003"/>
                  </a:ext>
                </a:extLst>
              </a:tr>
              <a:tr h="216024">
                <a:tc>
                  <a:txBody>
                    <a:bodyPr/>
                    <a:lstStyle/>
                    <a:p>
                      <a:pPr>
                        <a:spcAft>
                          <a:spcPts val="0"/>
                        </a:spcAft>
                      </a:pPr>
                      <a:r>
                        <a:rPr lang="ru-RU" sz="1200">
                          <a:effectLst/>
                        </a:rPr>
                        <a:t>5</a:t>
                      </a:r>
                      <a:endParaRPr lang="ru-RU" sz="1200">
                        <a:effectLst/>
                        <a:latin typeface="Times New Roman"/>
                        <a:ea typeface="Times New Roman"/>
                      </a:endParaRPr>
                    </a:p>
                  </a:txBody>
                  <a:tcPr marL="44912" marR="44912" marT="0" marB="0"/>
                </a:tc>
                <a:tc>
                  <a:txBody>
                    <a:bodyPr/>
                    <a:lstStyle/>
                    <a:p>
                      <a:pPr>
                        <a:spcAft>
                          <a:spcPts val="0"/>
                        </a:spcAft>
                      </a:pPr>
                      <a:r>
                        <a:rPr lang="ru-RU" sz="1200" dirty="0">
                          <a:effectLst/>
                        </a:rPr>
                        <a:t>Как люди приветствуют друг друга</a:t>
                      </a:r>
                      <a:endParaRPr lang="ru-RU" sz="1200" dirty="0">
                        <a:effectLst/>
                        <a:latin typeface="Times New Roman"/>
                        <a:ea typeface="Times New Roman"/>
                      </a:endParaRPr>
                    </a:p>
                  </a:txBody>
                  <a:tcPr marL="44912" marR="44912" marT="0" marB="0"/>
                </a:tc>
                <a:tc>
                  <a:txBody>
                    <a:bodyPr/>
                    <a:lstStyle/>
                    <a:p>
                      <a:pPr algn="just">
                        <a:spcAft>
                          <a:spcPts val="0"/>
                        </a:spcAft>
                      </a:pPr>
                      <a:r>
                        <a:rPr lang="ru-RU" sz="1200">
                          <a:effectLst/>
                        </a:rPr>
                        <a:t>Секреты диалога: учимся разговаривать друг с другом и со взрослыми.</a:t>
                      </a:r>
                      <a:endParaRPr lang="ru-RU" sz="1200">
                        <a:effectLst/>
                        <a:latin typeface="Calibri"/>
                        <a:ea typeface="Calibri"/>
                        <a:cs typeface="Times New Roman"/>
                      </a:endParaRPr>
                    </a:p>
                  </a:txBody>
                  <a:tcPr marL="44912" marR="44912" marT="0" marB="0"/>
                </a:tc>
                <a:tc>
                  <a:txBody>
                    <a:bodyPr/>
                    <a:lstStyle/>
                    <a:p>
                      <a:pPr>
                        <a:spcAft>
                          <a:spcPts val="0"/>
                        </a:spcAft>
                      </a:pPr>
                      <a:r>
                        <a:rPr lang="ru-RU" sz="1200" dirty="0">
                          <a:effectLst/>
                        </a:rPr>
                        <a:t>§ 3.</a:t>
                      </a:r>
                      <a:endParaRPr lang="ru-RU" sz="1200" dirty="0">
                        <a:effectLst/>
                        <a:latin typeface="Times New Roman"/>
                        <a:ea typeface="Times New Roman"/>
                      </a:endParaRPr>
                    </a:p>
                  </a:txBody>
                  <a:tcPr marL="44912" marR="44912" marT="0" marB="0"/>
                </a:tc>
                <a:tc>
                  <a:txBody>
                    <a:bodyPr/>
                    <a:lstStyle/>
                    <a:p>
                      <a:pPr algn="just">
                        <a:spcAft>
                          <a:spcPts val="0"/>
                        </a:spcAft>
                      </a:pPr>
                      <a:r>
                        <a:rPr lang="ru-RU" sz="1200">
                          <a:effectLst/>
                        </a:rPr>
                        <a:t>1</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000" dirty="0">
                          <a:effectLst/>
                        </a:rPr>
                        <a:t>Обучение грамоте</a:t>
                      </a:r>
                      <a:endParaRPr lang="ru-RU" sz="1000" dirty="0">
                        <a:effectLst/>
                        <a:latin typeface="Calibri"/>
                        <a:ea typeface="Calibri"/>
                        <a:cs typeface="Times New Roman"/>
                      </a:endParaRPr>
                    </a:p>
                  </a:txBody>
                  <a:tcPr marL="44912" marR="44912" marT="0" marB="0"/>
                </a:tc>
                <a:extLst>
                  <a:ext uri="{0D108BD9-81ED-4DB2-BD59-A6C34878D82A}">
                    <a16:rowId xmlns:a16="http://schemas.microsoft.com/office/drawing/2014/main" val="10004"/>
                  </a:ext>
                </a:extLst>
              </a:tr>
              <a:tr h="144016">
                <a:tc>
                  <a:txBody>
                    <a:bodyPr/>
                    <a:lstStyle/>
                    <a:p>
                      <a:pPr>
                        <a:spcAft>
                          <a:spcPts val="0"/>
                        </a:spcAft>
                      </a:pPr>
                      <a:r>
                        <a:rPr lang="ru-RU" sz="1200">
                          <a:effectLst/>
                        </a:rPr>
                        <a:t>6</a:t>
                      </a:r>
                      <a:endParaRPr lang="ru-RU" sz="1200">
                        <a:effectLst/>
                        <a:latin typeface="Times New Roman"/>
                        <a:ea typeface="Times New Roman"/>
                      </a:endParaRPr>
                    </a:p>
                  </a:txBody>
                  <a:tcPr marL="44912" marR="44912" marT="0" marB="0"/>
                </a:tc>
                <a:tc>
                  <a:txBody>
                    <a:bodyPr/>
                    <a:lstStyle/>
                    <a:p>
                      <a:pPr>
                        <a:spcAft>
                          <a:spcPts val="0"/>
                        </a:spcAft>
                      </a:pPr>
                      <a:r>
                        <a:rPr lang="ru-RU" sz="1200" dirty="0">
                          <a:effectLst/>
                        </a:rPr>
                        <a:t>Зачем людям имена</a:t>
                      </a:r>
                    </a:p>
                    <a:p>
                      <a:pPr>
                        <a:spcAft>
                          <a:spcPts val="0"/>
                        </a:spcAft>
                      </a:pPr>
                      <a:r>
                        <a:rPr lang="ru-RU" sz="1200" dirty="0">
                          <a:effectLst/>
                        </a:rPr>
                        <a:t> </a:t>
                      </a:r>
                      <a:endParaRPr lang="ru-RU" sz="1200" dirty="0">
                        <a:effectLst/>
                        <a:latin typeface="Times New Roman"/>
                        <a:ea typeface="Times New Roman"/>
                      </a:endParaRPr>
                    </a:p>
                  </a:txBody>
                  <a:tcPr marL="44912" marR="44912" marT="0" marB="0"/>
                </a:tc>
                <a:tc>
                  <a:txBody>
                    <a:bodyPr/>
                    <a:lstStyle/>
                    <a:p>
                      <a:pPr algn="just">
                        <a:spcAft>
                          <a:spcPts val="0"/>
                        </a:spcAft>
                      </a:pPr>
                      <a:r>
                        <a:rPr lang="ru-RU" sz="1200">
                          <a:effectLst/>
                        </a:rPr>
                        <a:t>Имена в малых жанрах фольклора</a:t>
                      </a:r>
                      <a:endParaRPr lang="ru-RU" sz="1200">
                        <a:effectLst/>
                        <a:latin typeface="Calibri"/>
                        <a:ea typeface="Calibri"/>
                        <a:cs typeface="Times New Roman"/>
                      </a:endParaRPr>
                    </a:p>
                  </a:txBody>
                  <a:tcPr marL="44912" marR="44912" marT="0" marB="0"/>
                </a:tc>
                <a:tc>
                  <a:txBody>
                    <a:bodyPr/>
                    <a:lstStyle/>
                    <a:p>
                      <a:pPr>
                        <a:spcAft>
                          <a:spcPts val="0"/>
                        </a:spcAft>
                      </a:pPr>
                      <a:r>
                        <a:rPr lang="ru-RU" sz="1200">
                          <a:effectLst/>
                        </a:rPr>
                        <a:t>§ 4.</a:t>
                      </a:r>
                      <a:endParaRPr lang="ru-RU" sz="1200">
                        <a:effectLst/>
                        <a:latin typeface="Times New Roman"/>
                        <a:ea typeface="Times New Roman"/>
                      </a:endParaRPr>
                    </a:p>
                  </a:txBody>
                  <a:tcPr marL="44912" marR="44912" marT="0" marB="0"/>
                </a:tc>
                <a:tc>
                  <a:txBody>
                    <a:bodyPr/>
                    <a:lstStyle/>
                    <a:p>
                      <a:pPr algn="just">
                        <a:spcAft>
                          <a:spcPts val="0"/>
                        </a:spcAft>
                      </a:pPr>
                      <a:r>
                        <a:rPr lang="ru-RU" sz="1200">
                          <a:effectLst/>
                        </a:rPr>
                        <a:t>1</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000" dirty="0">
                          <a:effectLst/>
                        </a:rPr>
                        <a:t>Обучение грамоте</a:t>
                      </a:r>
                      <a:endParaRPr lang="ru-RU" sz="1000" dirty="0">
                        <a:effectLst/>
                        <a:latin typeface="Calibri"/>
                        <a:ea typeface="Calibri"/>
                        <a:cs typeface="Times New Roman"/>
                      </a:endParaRPr>
                    </a:p>
                  </a:txBody>
                  <a:tcPr marL="44912" marR="44912" marT="0" marB="0"/>
                </a:tc>
                <a:extLst>
                  <a:ext uri="{0D108BD9-81ED-4DB2-BD59-A6C34878D82A}">
                    <a16:rowId xmlns:a16="http://schemas.microsoft.com/office/drawing/2014/main" val="10005"/>
                  </a:ext>
                </a:extLst>
              </a:tr>
              <a:tr h="188208">
                <a:tc>
                  <a:txBody>
                    <a:bodyPr/>
                    <a:lstStyle/>
                    <a:p>
                      <a:pPr>
                        <a:spcAft>
                          <a:spcPts val="0"/>
                        </a:spcAft>
                      </a:pPr>
                      <a:r>
                        <a:rPr lang="ru-RU" sz="1200">
                          <a:effectLst/>
                        </a:rPr>
                        <a:t>7-8</a:t>
                      </a:r>
                      <a:endParaRPr lang="ru-RU" sz="1200">
                        <a:effectLst/>
                        <a:latin typeface="Times New Roman"/>
                        <a:ea typeface="Times New Roman"/>
                      </a:endParaRPr>
                    </a:p>
                  </a:txBody>
                  <a:tcPr marL="44912" marR="44912" marT="0" marB="0"/>
                </a:tc>
                <a:tc>
                  <a:txBody>
                    <a:bodyPr/>
                    <a:lstStyle/>
                    <a:p>
                      <a:pPr>
                        <a:spcAft>
                          <a:spcPts val="0"/>
                        </a:spcAft>
                      </a:pPr>
                      <a:r>
                        <a:rPr lang="ru-RU" sz="1200">
                          <a:effectLst/>
                        </a:rPr>
                        <a:t>Спрашиваем и отвечаем</a:t>
                      </a:r>
                    </a:p>
                    <a:p>
                      <a:pPr>
                        <a:spcAft>
                          <a:spcPts val="0"/>
                        </a:spcAft>
                      </a:pPr>
                      <a:r>
                        <a:rPr lang="ru-RU" sz="1200">
                          <a:effectLst/>
                        </a:rPr>
                        <a:t> </a:t>
                      </a:r>
                      <a:endParaRPr lang="ru-RU" sz="1200">
                        <a:effectLst/>
                        <a:latin typeface="Times New Roman"/>
                        <a:ea typeface="Times New Roman"/>
                      </a:endParaRPr>
                    </a:p>
                  </a:txBody>
                  <a:tcPr marL="44912" marR="44912" marT="0" marB="0"/>
                </a:tc>
                <a:tc>
                  <a:txBody>
                    <a:bodyPr/>
                    <a:lstStyle/>
                    <a:p>
                      <a:pPr algn="just">
                        <a:spcAft>
                          <a:spcPts val="0"/>
                        </a:spcAft>
                      </a:pPr>
                      <a:r>
                        <a:rPr lang="ru-RU" sz="1200" dirty="0">
                          <a:effectLst/>
                        </a:rPr>
                        <a:t>Цели и виды вопросов (вопрос-уточнение, вопрос как запрос на новое содержание). </a:t>
                      </a:r>
                      <a:endParaRPr lang="ru-RU" sz="1200" dirty="0">
                        <a:effectLst/>
                        <a:latin typeface="Calibri"/>
                        <a:ea typeface="Calibri"/>
                        <a:cs typeface="Times New Roman"/>
                      </a:endParaRPr>
                    </a:p>
                  </a:txBody>
                  <a:tcPr marL="44912" marR="44912" marT="0" marB="0"/>
                </a:tc>
                <a:tc>
                  <a:txBody>
                    <a:bodyPr/>
                    <a:lstStyle/>
                    <a:p>
                      <a:pPr>
                        <a:spcAft>
                          <a:spcPts val="0"/>
                        </a:spcAft>
                      </a:pPr>
                      <a:r>
                        <a:rPr lang="ru-RU" sz="1200">
                          <a:effectLst/>
                        </a:rPr>
                        <a:t>§ 5.</a:t>
                      </a:r>
                      <a:endParaRPr lang="ru-RU" sz="1200">
                        <a:effectLst/>
                        <a:latin typeface="Times New Roman"/>
                        <a:ea typeface="Times New Roman"/>
                      </a:endParaRPr>
                    </a:p>
                  </a:txBody>
                  <a:tcPr marL="44912" marR="44912" marT="0" marB="0"/>
                </a:tc>
                <a:tc>
                  <a:txBody>
                    <a:bodyPr/>
                    <a:lstStyle/>
                    <a:p>
                      <a:pPr algn="just">
                        <a:spcAft>
                          <a:spcPts val="0"/>
                        </a:spcAft>
                      </a:pPr>
                      <a:r>
                        <a:rPr lang="ru-RU" sz="1200">
                          <a:effectLst/>
                        </a:rPr>
                        <a:t>2</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000" dirty="0">
                          <a:effectLst/>
                        </a:rPr>
                        <a:t>Обучение грамоте</a:t>
                      </a:r>
                      <a:endParaRPr lang="ru-RU" sz="1000" dirty="0">
                        <a:effectLst/>
                        <a:latin typeface="Calibri"/>
                        <a:ea typeface="Calibri"/>
                        <a:cs typeface="Times New Roman"/>
                      </a:endParaRPr>
                    </a:p>
                  </a:txBody>
                  <a:tcPr marL="44912" marR="44912" marT="0" marB="0"/>
                </a:tc>
                <a:extLst>
                  <a:ext uri="{0D108BD9-81ED-4DB2-BD59-A6C34878D82A}">
                    <a16:rowId xmlns:a16="http://schemas.microsoft.com/office/drawing/2014/main" val="10006"/>
                  </a:ext>
                </a:extLst>
              </a:tr>
              <a:tr h="179035">
                <a:tc>
                  <a:txBody>
                    <a:bodyPr/>
                    <a:lstStyle/>
                    <a:p>
                      <a:pPr>
                        <a:spcAft>
                          <a:spcPts val="0"/>
                        </a:spcAft>
                      </a:pPr>
                      <a:r>
                        <a:rPr lang="ru-RU" sz="1200">
                          <a:effectLst/>
                        </a:rPr>
                        <a:t> </a:t>
                      </a:r>
                      <a:endParaRPr lang="ru-RU" sz="1200">
                        <a:effectLst/>
                        <a:latin typeface="Times New Roman"/>
                        <a:ea typeface="Times New Roman"/>
                      </a:endParaRPr>
                    </a:p>
                  </a:txBody>
                  <a:tcPr marL="44912" marR="44912" marT="0" marB="0"/>
                </a:tc>
                <a:tc gridSpan="2">
                  <a:txBody>
                    <a:bodyPr/>
                    <a:lstStyle/>
                    <a:p>
                      <a:pPr>
                        <a:spcAft>
                          <a:spcPts val="0"/>
                        </a:spcAft>
                      </a:pPr>
                      <a:r>
                        <a:rPr lang="ru-RU" sz="1200" dirty="0">
                          <a:effectLst/>
                        </a:rPr>
                        <a:t>Раздел 2.  Язык в действии</a:t>
                      </a:r>
                      <a:endParaRPr lang="ru-RU" sz="1200" dirty="0">
                        <a:effectLst/>
                        <a:latin typeface="Times New Roman"/>
                        <a:ea typeface="Times New Roman"/>
                      </a:endParaRPr>
                    </a:p>
                  </a:txBody>
                  <a:tcPr marL="44912" marR="44912" marT="0" marB="0"/>
                </a:tc>
                <a:tc hMerge="1">
                  <a:txBody>
                    <a:bodyPr/>
                    <a:lstStyle/>
                    <a:p>
                      <a:endParaRPr lang="ru-RU"/>
                    </a:p>
                  </a:txBody>
                  <a:tcPr/>
                </a:tc>
                <a:tc>
                  <a:txBody>
                    <a:bodyPr/>
                    <a:lstStyle/>
                    <a:p>
                      <a:pPr>
                        <a:spcAft>
                          <a:spcPts val="0"/>
                        </a:spcAft>
                      </a:pPr>
                      <a:r>
                        <a:rPr lang="ru-RU" sz="1200">
                          <a:effectLst/>
                        </a:rPr>
                        <a:t> </a:t>
                      </a:r>
                      <a:endParaRPr lang="ru-RU" sz="1200">
                        <a:effectLst/>
                        <a:latin typeface="Times New Roman"/>
                        <a:ea typeface="Times New Roman"/>
                      </a:endParaRPr>
                    </a:p>
                  </a:txBody>
                  <a:tcPr marL="44912" marR="44912" marT="0" marB="0"/>
                </a:tc>
                <a:tc>
                  <a:txBody>
                    <a:bodyPr/>
                    <a:lstStyle/>
                    <a:p>
                      <a:pPr algn="just">
                        <a:spcAft>
                          <a:spcPts val="0"/>
                        </a:spcAft>
                      </a:pPr>
                      <a:r>
                        <a:rPr lang="ru-RU" sz="1200">
                          <a:effectLst/>
                        </a:rPr>
                        <a:t>10</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000" dirty="0">
                          <a:effectLst/>
                        </a:rPr>
                        <a:t> </a:t>
                      </a:r>
                      <a:endParaRPr lang="ru-RU" sz="1000" dirty="0">
                        <a:effectLst/>
                        <a:latin typeface="Calibri"/>
                        <a:ea typeface="Calibri"/>
                        <a:cs typeface="Times New Roman"/>
                      </a:endParaRPr>
                    </a:p>
                  </a:txBody>
                  <a:tcPr marL="44912" marR="44912" marT="0" marB="0"/>
                </a:tc>
                <a:extLst>
                  <a:ext uri="{0D108BD9-81ED-4DB2-BD59-A6C34878D82A}">
                    <a16:rowId xmlns:a16="http://schemas.microsoft.com/office/drawing/2014/main" val="10007"/>
                  </a:ext>
                </a:extLst>
              </a:tr>
              <a:tr h="197381">
                <a:tc>
                  <a:txBody>
                    <a:bodyPr/>
                    <a:lstStyle/>
                    <a:p>
                      <a:pPr>
                        <a:spcAft>
                          <a:spcPts val="0"/>
                        </a:spcAft>
                      </a:pPr>
                      <a:r>
                        <a:rPr lang="ru-RU" sz="1200">
                          <a:effectLst/>
                        </a:rPr>
                        <a:t>9-11</a:t>
                      </a:r>
                      <a:endParaRPr lang="ru-RU" sz="1200">
                        <a:effectLst/>
                        <a:latin typeface="Times New Roman"/>
                        <a:ea typeface="Times New Roman"/>
                      </a:endParaRPr>
                    </a:p>
                  </a:txBody>
                  <a:tcPr marL="44912" marR="44912" marT="0" marB="0"/>
                </a:tc>
                <a:tc>
                  <a:txBody>
                    <a:bodyPr/>
                    <a:lstStyle/>
                    <a:p>
                      <a:pPr>
                        <a:spcAft>
                          <a:spcPts val="0"/>
                        </a:spcAft>
                      </a:pPr>
                      <a:r>
                        <a:rPr lang="ru-RU" sz="1200">
                          <a:effectLst/>
                        </a:rPr>
                        <a:t>Выделяем голосом важные слова</a:t>
                      </a:r>
                      <a:endParaRPr lang="ru-RU" sz="1200">
                        <a:effectLst/>
                        <a:latin typeface="Times New Roman"/>
                        <a:ea typeface="Times New Roman"/>
                      </a:endParaRPr>
                    </a:p>
                  </a:txBody>
                  <a:tcPr marL="44912" marR="44912" marT="0" marB="0"/>
                </a:tc>
                <a:tc>
                  <a:txBody>
                    <a:bodyPr/>
                    <a:lstStyle/>
                    <a:p>
                      <a:pPr algn="just">
                        <a:spcAft>
                          <a:spcPts val="0"/>
                        </a:spcAft>
                      </a:pPr>
                      <a:r>
                        <a:rPr lang="ru-RU" sz="1200" dirty="0">
                          <a:effectLst/>
                        </a:rPr>
                        <a:t>Роль логического ударения</a:t>
                      </a:r>
                      <a:endParaRPr lang="ru-RU" sz="1200" dirty="0">
                        <a:effectLst/>
                        <a:latin typeface="Calibri"/>
                        <a:ea typeface="Calibri"/>
                        <a:cs typeface="Times New Roman"/>
                      </a:endParaRPr>
                    </a:p>
                  </a:txBody>
                  <a:tcPr marL="44912" marR="44912" marT="0" marB="0"/>
                </a:tc>
                <a:tc>
                  <a:txBody>
                    <a:bodyPr/>
                    <a:lstStyle/>
                    <a:p>
                      <a:pPr>
                        <a:spcAft>
                          <a:spcPts val="0"/>
                        </a:spcAft>
                      </a:pPr>
                      <a:r>
                        <a:rPr lang="ru-RU" sz="1200">
                          <a:effectLst/>
                        </a:rPr>
                        <a:t>§ 6.</a:t>
                      </a:r>
                      <a:endParaRPr lang="ru-RU" sz="1200">
                        <a:effectLst/>
                        <a:latin typeface="Times New Roman"/>
                        <a:ea typeface="Times New Roman"/>
                      </a:endParaRPr>
                    </a:p>
                  </a:txBody>
                  <a:tcPr marL="44912" marR="44912" marT="0" marB="0"/>
                </a:tc>
                <a:tc>
                  <a:txBody>
                    <a:bodyPr/>
                    <a:lstStyle/>
                    <a:p>
                      <a:pPr algn="just">
                        <a:spcAft>
                          <a:spcPts val="0"/>
                        </a:spcAft>
                      </a:pPr>
                      <a:r>
                        <a:rPr lang="ru-RU" sz="1200">
                          <a:effectLst/>
                        </a:rPr>
                        <a:t>3</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000" dirty="0">
                          <a:effectLst/>
                        </a:rPr>
                        <a:t>Обучение грамоте</a:t>
                      </a:r>
                      <a:endParaRPr lang="ru-RU" sz="1000" dirty="0">
                        <a:effectLst/>
                        <a:latin typeface="Calibri"/>
                        <a:ea typeface="Calibri"/>
                        <a:cs typeface="Times New Roman"/>
                      </a:endParaRPr>
                    </a:p>
                  </a:txBody>
                  <a:tcPr marL="44912" marR="44912" marT="0" marB="0"/>
                </a:tc>
                <a:extLst>
                  <a:ext uri="{0D108BD9-81ED-4DB2-BD59-A6C34878D82A}">
                    <a16:rowId xmlns:a16="http://schemas.microsoft.com/office/drawing/2014/main" val="10008"/>
                  </a:ext>
                </a:extLst>
              </a:tr>
              <a:tr h="358070">
                <a:tc>
                  <a:txBody>
                    <a:bodyPr/>
                    <a:lstStyle/>
                    <a:p>
                      <a:pPr>
                        <a:spcAft>
                          <a:spcPts val="0"/>
                        </a:spcAft>
                      </a:pPr>
                      <a:r>
                        <a:rPr lang="ru-RU" sz="1200">
                          <a:effectLst/>
                        </a:rPr>
                        <a:t>12</a:t>
                      </a:r>
                      <a:endParaRPr lang="ru-RU" sz="1200">
                        <a:effectLst/>
                        <a:latin typeface="Times New Roman"/>
                        <a:ea typeface="Times New Roman"/>
                      </a:endParaRPr>
                    </a:p>
                  </a:txBody>
                  <a:tcPr marL="44912" marR="44912" marT="0" marB="0"/>
                </a:tc>
                <a:tc>
                  <a:txBody>
                    <a:bodyPr/>
                    <a:lstStyle/>
                    <a:p>
                      <a:pPr>
                        <a:spcAft>
                          <a:spcPts val="0"/>
                        </a:spcAft>
                      </a:pPr>
                      <a:r>
                        <a:rPr lang="ru-RU" sz="1200">
                          <a:effectLst/>
                        </a:rPr>
                        <a:t>Как можно играть звуками</a:t>
                      </a:r>
                      <a:endParaRPr lang="ru-RU" sz="1200">
                        <a:effectLst/>
                        <a:latin typeface="Times New Roman"/>
                        <a:ea typeface="Times New Roman"/>
                      </a:endParaRPr>
                    </a:p>
                  </a:txBody>
                  <a:tcPr marL="44912" marR="44912" marT="0" marB="0"/>
                </a:tc>
                <a:tc>
                  <a:txBody>
                    <a:bodyPr/>
                    <a:lstStyle/>
                    <a:p>
                      <a:pPr algn="just">
                        <a:spcAft>
                          <a:spcPts val="0"/>
                        </a:spcAft>
                      </a:pPr>
                      <a:r>
                        <a:rPr lang="ru-RU" sz="1200" dirty="0">
                          <a:effectLst/>
                        </a:rPr>
                        <a:t>Звукопись в стихотворном художественном тексте.</a:t>
                      </a:r>
                      <a:endParaRPr lang="ru-RU" sz="1200" dirty="0">
                        <a:effectLst/>
                        <a:latin typeface="Calibri"/>
                        <a:ea typeface="Calibri"/>
                        <a:cs typeface="Times New Roman"/>
                      </a:endParaRPr>
                    </a:p>
                  </a:txBody>
                  <a:tcPr marL="44912" marR="44912" marT="0" marB="0"/>
                </a:tc>
                <a:tc>
                  <a:txBody>
                    <a:bodyPr/>
                    <a:lstStyle/>
                    <a:p>
                      <a:pPr>
                        <a:spcAft>
                          <a:spcPts val="0"/>
                        </a:spcAft>
                      </a:pPr>
                      <a:r>
                        <a:rPr lang="ru-RU" sz="1200">
                          <a:effectLst/>
                        </a:rPr>
                        <a:t>§ 7.</a:t>
                      </a:r>
                      <a:endParaRPr lang="ru-RU" sz="1200">
                        <a:effectLst/>
                        <a:latin typeface="Times New Roman"/>
                        <a:ea typeface="Times New Roman"/>
                      </a:endParaRPr>
                    </a:p>
                  </a:txBody>
                  <a:tcPr marL="44912" marR="44912" marT="0" marB="0"/>
                </a:tc>
                <a:tc>
                  <a:txBody>
                    <a:bodyPr/>
                    <a:lstStyle/>
                    <a:p>
                      <a:pPr algn="just">
                        <a:spcAft>
                          <a:spcPts val="0"/>
                        </a:spcAft>
                      </a:pPr>
                      <a:r>
                        <a:rPr lang="ru-RU" sz="1200">
                          <a:effectLst/>
                        </a:rPr>
                        <a:t>1</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000" dirty="0">
                          <a:effectLst/>
                        </a:rPr>
                        <a:t>Обучение грамоте</a:t>
                      </a:r>
                      <a:endParaRPr lang="ru-RU" sz="1000" dirty="0">
                        <a:effectLst/>
                        <a:latin typeface="Calibri"/>
                        <a:ea typeface="Calibri"/>
                        <a:cs typeface="Times New Roman"/>
                      </a:endParaRPr>
                    </a:p>
                  </a:txBody>
                  <a:tcPr marL="44912" marR="44912" marT="0" marB="0"/>
                </a:tc>
                <a:extLst>
                  <a:ext uri="{0D108BD9-81ED-4DB2-BD59-A6C34878D82A}">
                    <a16:rowId xmlns:a16="http://schemas.microsoft.com/office/drawing/2014/main" val="10009"/>
                  </a:ext>
                </a:extLst>
              </a:tr>
              <a:tr h="179035">
                <a:tc>
                  <a:txBody>
                    <a:bodyPr/>
                    <a:lstStyle/>
                    <a:p>
                      <a:pPr>
                        <a:spcAft>
                          <a:spcPts val="0"/>
                        </a:spcAft>
                      </a:pPr>
                      <a:r>
                        <a:rPr lang="ru-RU" sz="1200">
                          <a:effectLst/>
                        </a:rPr>
                        <a:t>13-16</a:t>
                      </a:r>
                      <a:endParaRPr lang="ru-RU" sz="1200">
                        <a:effectLst/>
                        <a:latin typeface="Times New Roman"/>
                        <a:ea typeface="Times New Roman"/>
                      </a:endParaRPr>
                    </a:p>
                  </a:txBody>
                  <a:tcPr marL="44912" marR="44912" marT="0" marB="0"/>
                </a:tc>
                <a:tc>
                  <a:txBody>
                    <a:bodyPr/>
                    <a:lstStyle/>
                    <a:p>
                      <a:pPr>
                        <a:spcAft>
                          <a:spcPts val="0"/>
                        </a:spcAft>
                      </a:pPr>
                      <a:r>
                        <a:rPr lang="ru-RU" sz="1200">
                          <a:effectLst/>
                        </a:rPr>
                        <a:t>Где поставить ударение</a:t>
                      </a:r>
                      <a:endParaRPr lang="ru-RU" sz="1200">
                        <a:effectLst/>
                        <a:latin typeface="Times New Roman"/>
                        <a:ea typeface="Times New Roman"/>
                      </a:endParaRPr>
                    </a:p>
                  </a:txBody>
                  <a:tcPr marL="44912" marR="44912" marT="0" marB="0"/>
                </a:tc>
                <a:tc>
                  <a:txBody>
                    <a:bodyPr/>
                    <a:lstStyle/>
                    <a:p>
                      <a:pPr algn="just">
                        <a:spcAft>
                          <a:spcPts val="0"/>
                        </a:spcAft>
                      </a:pPr>
                      <a:r>
                        <a:rPr lang="ru-RU" sz="1200" dirty="0">
                          <a:effectLst/>
                        </a:rPr>
                        <a:t>Смыслоразличительная роль ударения.</a:t>
                      </a:r>
                      <a:endParaRPr lang="ru-RU" sz="1200" dirty="0">
                        <a:effectLst/>
                        <a:latin typeface="Calibri"/>
                        <a:ea typeface="Calibri"/>
                        <a:cs typeface="Times New Roman"/>
                      </a:endParaRPr>
                    </a:p>
                  </a:txBody>
                  <a:tcPr marL="44912" marR="44912" marT="0" marB="0"/>
                </a:tc>
                <a:tc>
                  <a:txBody>
                    <a:bodyPr/>
                    <a:lstStyle/>
                    <a:p>
                      <a:pPr>
                        <a:spcAft>
                          <a:spcPts val="0"/>
                        </a:spcAft>
                      </a:pPr>
                      <a:r>
                        <a:rPr lang="ru-RU" sz="1200">
                          <a:effectLst/>
                        </a:rPr>
                        <a:t>§ 8.</a:t>
                      </a:r>
                      <a:endParaRPr lang="ru-RU" sz="1200">
                        <a:effectLst/>
                        <a:latin typeface="Times New Roman"/>
                        <a:ea typeface="Times New Roman"/>
                      </a:endParaRPr>
                    </a:p>
                  </a:txBody>
                  <a:tcPr marL="44912" marR="44912" marT="0" marB="0"/>
                </a:tc>
                <a:tc>
                  <a:txBody>
                    <a:bodyPr/>
                    <a:lstStyle/>
                    <a:p>
                      <a:pPr algn="just">
                        <a:spcAft>
                          <a:spcPts val="0"/>
                        </a:spcAft>
                      </a:pPr>
                      <a:r>
                        <a:rPr lang="en-US" sz="1200">
                          <a:effectLst/>
                        </a:rPr>
                        <a:t>4</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000" dirty="0">
                          <a:effectLst/>
                        </a:rPr>
                        <a:t>Русский язык</a:t>
                      </a:r>
                      <a:endParaRPr lang="ru-RU" sz="1000" dirty="0">
                        <a:effectLst/>
                        <a:latin typeface="Calibri"/>
                        <a:ea typeface="Calibri"/>
                        <a:cs typeface="Times New Roman"/>
                      </a:endParaRPr>
                    </a:p>
                  </a:txBody>
                  <a:tcPr marL="44912" marR="44912" marT="0" marB="0"/>
                </a:tc>
                <a:extLst>
                  <a:ext uri="{0D108BD9-81ED-4DB2-BD59-A6C34878D82A}">
                    <a16:rowId xmlns:a16="http://schemas.microsoft.com/office/drawing/2014/main" val="10010"/>
                  </a:ext>
                </a:extLst>
              </a:tr>
              <a:tr h="254983">
                <a:tc>
                  <a:txBody>
                    <a:bodyPr/>
                    <a:lstStyle/>
                    <a:p>
                      <a:pPr>
                        <a:spcAft>
                          <a:spcPts val="0"/>
                        </a:spcAft>
                      </a:pPr>
                      <a:r>
                        <a:rPr lang="ru-RU" sz="1200">
                          <a:effectLst/>
                        </a:rPr>
                        <a:t>17-18</a:t>
                      </a:r>
                      <a:endParaRPr lang="ru-RU" sz="1200">
                        <a:effectLst/>
                        <a:latin typeface="Times New Roman"/>
                        <a:ea typeface="Times New Roman"/>
                      </a:endParaRPr>
                    </a:p>
                  </a:txBody>
                  <a:tcPr marL="44912" marR="44912" marT="0" marB="0"/>
                </a:tc>
                <a:tc>
                  <a:txBody>
                    <a:bodyPr/>
                    <a:lstStyle/>
                    <a:p>
                      <a:pPr>
                        <a:spcAft>
                          <a:spcPts val="0"/>
                        </a:spcAft>
                      </a:pPr>
                      <a:r>
                        <a:rPr lang="ru-RU" sz="1200">
                          <a:effectLst/>
                        </a:rPr>
                        <a:t>Как сочетаются слова</a:t>
                      </a:r>
                      <a:endParaRPr lang="ru-RU" sz="1200">
                        <a:effectLst/>
                        <a:latin typeface="Times New Roman"/>
                        <a:ea typeface="Times New Roman"/>
                      </a:endParaRPr>
                    </a:p>
                  </a:txBody>
                  <a:tcPr marL="44912" marR="44912" marT="0" marB="0"/>
                </a:tc>
                <a:tc>
                  <a:txBody>
                    <a:bodyPr/>
                    <a:lstStyle/>
                    <a:p>
                      <a:pPr algn="just">
                        <a:spcAft>
                          <a:spcPts val="0"/>
                        </a:spcAft>
                      </a:pPr>
                      <a:r>
                        <a:rPr lang="ru-RU" sz="1200">
                          <a:effectLst/>
                        </a:rPr>
                        <a:t>Наблюдение за сочетаемостью слов (пропедевтическая работа по предупреждению ошибок в сочетаемости слов)</a:t>
                      </a:r>
                      <a:endParaRPr lang="ru-RU" sz="1200">
                        <a:effectLst/>
                        <a:latin typeface="Calibri"/>
                        <a:ea typeface="Calibri"/>
                        <a:cs typeface="Times New Roman"/>
                      </a:endParaRPr>
                    </a:p>
                  </a:txBody>
                  <a:tcPr marL="44912" marR="44912" marT="0" marB="0"/>
                </a:tc>
                <a:tc>
                  <a:txBody>
                    <a:bodyPr/>
                    <a:lstStyle/>
                    <a:p>
                      <a:pPr>
                        <a:spcAft>
                          <a:spcPts val="0"/>
                        </a:spcAft>
                      </a:pPr>
                      <a:r>
                        <a:rPr lang="ru-RU" sz="1200" dirty="0">
                          <a:effectLst/>
                        </a:rPr>
                        <a:t>§ 9.</a:t>
                      </a:r>
                      <a:endParaRPr lang="ru-RU" sz="1200" dirty="0">
                        <a:effectLst/>
                        <a:latin typeface="Times New Roman"/>
                        <a:ea typeface="Times New Roman"/>
                      </a:endParaRPr>
                    </a:p>
                  </a:txBody>
                  <a:tcPr marL="44912" marR="44912" marT="0" marB="0"/>
                </a:tc>
                <a:tc>
                  <a:txBody>
                    <a:bodyPr/>
                    <a:lstStyle/>
                    <a:p>
                      <a:pPr algn="just">
                        <a:spcAft>
                          <a:spcPts val="0"/>
                        </a:spcAft>
                      </a:pPr>
                      <a:r>
                        <a:rPr lang="ru-RU" sz="1200" dirty="0">
                          <a:effectLst/>
                        </a:rPr>
                        <a:t>2</a:t>
                      </a:r>
                      <a:endParaRPr lang="ru-RU" sz="1200" dirty="0">
                        <a:effectLst/>
                        <a:latin typeface="Calibri"/>
                        <a:ea typeface="Calibri"/>
                        <a:cs typeface="Times New Roman"/>
                      </a:endParaRPr>
                    </a:p>
                  </a:txBody>
                  <a:tcPr marL="44912" marR="44912" marT="0" marB="0"/>
                </a:tc>
                <a:tc>
                  <a:txBody>
                    <a:bodyPr/>
                    <a:lstStyle/>
                    <a:p>
                      <a:pPr algn="just">
                        <a:spcAft>
                          <a:spcPts val="0"/>
                        </a:spcAft>
                      </a:pPr>
                      <a:r>
                        <a:rPr lang="ru-RU" sz="1000" dirty="0">
                          <a:effectLst/>
                        </a:rPr>
                        <a:t>Русский язык</a:t>
                      </a:r>
                      <a:endParaRPr lang="ru-RU" sz="1000" dirty="0">
                        <a:effectLst/>
                        <a:latin typeface="Calibri"/>
                        <a:ea typeface="Calibri"/>
                        <a:cs typeface="Times New Roman"/>
                      </a:endParaRPr>
                    </a:p>
                  </a:txBody>
                  <a:tcPr marL="44912" marR="44912" marT="0" marB="0"/>
                </a:tc>
                <a:extLst>
                  <a:ext uri="{0D108BD9-81ED-4DB2-BD59-A6C34878D82A}">
                    <a16:rowId xmlns:a16="http://schemas.microsoft.com/office/drawing/2014/main" val="10011"/>
                  </a:ext>
                </a:extLst>
              </a:tr>
              <a:tr h="179035">
                <a:tc>
                  <a:txBody>
                    <a:bodyPr/>
                    <a:lstStyle/>
                    <a:p>
                      <a:pPr>
                        <a:spcAft>
                          <a:spcPts val="0"/>
                        </a:spcAft>
                      </a:pPr>
                      <a:r>
                        <a:rPr lang="ru-RU" sz="1200">
                          <a:effectLst/>
                        </a:rPr>
                        <a:t> </a:t>
                      </a:r>
                      <a:endParaRPr lang="ru-RU" sz="1200">
                        <a:effectLst/>
                        <a:latin typeface="Times New Roman"/>
                        <a:ea typeface="Times New Roman"/>
                      </a:endParaRPr>
                    </a:p>
                  </a:txBody>
                  <a:tcPr marL="44912" marR="44912" marT="0" marB="0"/>
                </a:tc>
                <a:tc gridSpan="2">
                  <a:txBody>
                    <a:bodyPr/>
                    <a:lstStyle/>
                    <a:p>
                      <a:pPr algn="just">
                        <a:spcAft>
                          <a:spcPts val="0"/>
                        </a:spcAft>
                      </a:pPr>
                      <a:r>
                        <a:rPr lang="ru-RU" sz="1200">
                          <a:effectLst/>
                        </a:rPr>
                        <a:t>Раздел 3.  Русский язык: прошлое и настоящее</a:t>
                      </a:r>
                      <a:endParaRPr lang="ru-RU" sz="1200">
                        <a:effectLst/>
                        <a:latin typeface="Calibri"/>
                        <a:ea typeface="Calibri"/>
                        <a:cs typeface="Times New Roman"/>
                      </a:endParaRPr>
                    </a:p>
                  </a:txBody>
                  <a:tcPr marL="44912" marR="44912" marT="0" marB="0"/>
                </a:tc>
                <a:tc hMerge="1">
                  <a:txBody>
                    <a:bodyPr/>
                    <a:lstStyle/>
                    <a:p>
                      <a:endParaRPr lang="ru-RU"/>
                    </a:p>
                  </a:txBody>
                  <a:tcPr/>
                </a:tc>
                <a:tc>
                  <a:txBody>
                    <a:bodyPr/>
                    <a:lstStyle/>
                    <a:p>
                      <a:pPr>
                        <a:spcAft>
                          <a:spcPts val="0"/>
                        </a:spcAft>
                      </a:pPr>
                      <a:r>
                        <a:rPr lang="ru-RU" sz="1200">
                          <a:effectLst/>
                        </a:rPr>
                        <a:t> </a:t>
                      </a:r>
                      <a:endParaRPr lang="ru-RU" sz="1200">
                        <a:effectLst/>
                        <a:latin typeface="Times New Roman"/>
                        <a:ea typeface="Times New Roman"/>
                      </a:endParaRPr>
                    </a:p>
                  </a:txBody>
                  <a:tcPr marL="44912" marR="44912" marT="0" marB="0"/>
                </a:tc>
                <a:tc>
                  <a:txBody>
                    <a:bodyPr/>
                    <a:lstStyle/>
                    <a:p>
                      <a:pPr algn="just">
                        <a:spcAft>
                          <a:spcPts val="0"/>
                        </a:spcAft>
                      </a:pPr>
                      <a:r>
                        <a:rPr lang="ru-RU" sz="1200" dirty="0">
                          <a:effectLst/>
                        </a:rPr>
                        <a:t>12</a:t>
                      </a:r>
                      <a:endParaRPr lang="ru-RU" sz="1200" dirty="0">
                        <a:effectLst/>
                        <a:latin typeface="Calibri"/>
                        <a:ea typeface="Calibri"/>
                        <a:cs typeface="Times New Roman"/>
                      </a:endParaRPr>
                    </a:p>
                  </a:txBody>
                  <a:tcPr marL="44912" marR="44912" marT="0" marB="0"/>
                </a:tc>
                <a:tc>
                  <a:txBody>
                    <a:bodyPr/>
                    <a:lstStyle/>
                    <a:p>
                      <a:pPr algn="just">
                        <a:spcAft>
                          <a:spcPts val="0"/>
                        </a:spcAft>
                      </a:pPr>
                      <a:r>
                        <a:rPr lang="ru-RU" sz="1000" dirty="0">
                          <a:effectLst/>
                        </a:rPr>
                        <a:t> </a:t>
                      </a:r>
                      <a:endParaRPr lang="ru-RU" sz="1000" dirty="0">
                        <a:effectLst/>
                        <a:latin typeface="Calibri"/>
                        <a:ea typeface="Calibri"/>
                        <a:cs typeface="Times New Roman"/>
                      </a:endParaRPr>
                    </a:p>
                  </a:txBody>
                  <a:tcPr marL="44912" marR="44912" marT="0" marB="0"/>
                </a:tc>
                <a:extLst>
                  <a:ext uri="{0D108BD9-81ED-4DB2-BD59-A6C34878D82A}">
                    <a16:rowId xmlns:a16="http://schemas.microsoft.com/office/drawing/2014/main" val="10012"/>
                  </a:ext>
                </a:extLst>
              </a:tr>
              <a:tr h="469037">
                <a:tc>
                  <a:txBody>
                    <a:bodyPr/>
                    <a:lstStyle/>
                    <a:p>
                      <a:pPr>
                        <a:spcAft>
                          <a:spcPts val="0"/>
                        </a:spcAft>
                      </a:pPr>
                      <a:r>
                        <a:rPr lang="ru-RU" sz="1200">
                          <a:effectLst/>
                        </a:rPr>
                        <a:t>19-22</a:t>
                      </a:r>
                      <a:endParaRPr lang="ru-RU" sz="1200">
                        <a:effectLst/>
                        <a:latin typeface="Times New Roman"/>
                        <a:ea typeface="Times New Roman"/>
                      </a:endParaRPr>
                    </a:p>
                  </a:txBody>
                  <a:tcPr marL="44912" marR="44912" marT="0" marB="0"/>
                </a:tc>
                <a:tc>
                  <a:txBody>
                    <a:bodyPr/>
                    <a:lstStyle/>
                    <a:p>
                      <a:pPr>
                        <a:spcAft>
                          <a:spcPts val="0"/>
                        </a:spcAft>
                      </a:pPr>
                      <a:r>
                        <a:rPr lang="ru-RU" sz="1200">
                          <a:effectLst/>
                        </a:rPr>
                        <a:t>Как писали в старину</a:t>
                      </a:r>
                    </a:p>
                    <a:p>
                      <a:pPr>
                        <a:spcAft>
                          <a:spcPts val="0"/>
                        </a:spcAft>
                      </a:pPr>
                      <a:r>
                        <a:rPr lang="ru-RU" sz="1200">
                          <a:effectLst/>
                        </a:rPr>
                        <a:t> </a:t>
                      </a:r>
                      <a:endParaRPr lang="ru-RU" sz="1200">
                        <a:effectLst/>
                        <a:latin typeface="Times New Roman"/>
                        <a:ea typeface="Times New Roman"/>
                      </a:endParaRPr>
                    </a:p>
                  </a:txBody>
                  <a:tcPr marL="44912" marR="44912" marT="0" marB="0"/>
                </a:tc>
                <a:tc>
                  <a:txBody>
                    <a:bodyPr/>
                    <a:lstStyle/>
                    <a:p>
                      <a:pPr algn="just">
                        <a:spcAft>
                          <a:spcPts val="0"/>
                        </a:spcAft>
                      </a:pPr>
                      <a:r>
                        <a:rPr lang="ru-RU" sz="1200">
                          <a:effectLst/>
                        </a:rPr>
                        <a:t>Особенности оформления книг в Древней Руси: оформление красной строки и заставок. Сведения об истории русской письменности: как появились буквы современного русского алфавита. Практическая работа: «Оформление предложенных красных срок и заставок».</a:t>
                      </a:r>
                      <a:endParaRPr lang="ru-RU" sz="1200">
                        <a:effectLst/>
                        <a:latin typeface="Calibri"/>
                        <a:ea typeface="Calibri"/>
                        <a:cs typeface="Times New Roman"/>
                      </a:endParaRPr>
                    </a:p>
                  </a:txBody>
                  <a:tcPr marL="44912" marR="44912" marT="0" marB="0"/>
                </a:tc>
                <a:tc>
                  <a:txBody>
                    <a:bodyPr/>
                    <a:lstStyle/>
                    <a:p>
                      <a:pPr>
                        <a:spcAft>
                          <a:spcPts val="0"/>
                        </a:spcAft>
                      </a:pPr>
                      <a:r>
                        <a:rPr lang="ru-RU" sz="1200">
                          <a:effectLst/>
                        </a:rPr>
                        <a:t>§ 10.</a:t>
                      </a:r>
                      <a:endParaRPr lang="ru-RU" sz="1200">
                        <a:effectLst/>
                        <a:latin typeface="Times New Roman"/>
                        <a:ea typeface="Times New Roman"/>
                      </a:endParaRPr>
                    </a:p>
                  </a:txBody>
                  <a:tcPr marL="44912" marR="44912" marT="0" marB="0"/>
                </a:tc>
                <a:tc>
                  <a:txBody>
                    <a:bodyPr/>
                    <a:lstStyle/>
                    <a:p>
                      <a:pPr algn="just">
                        <a:spcAft>
                          <a:spcPts val="0"/>
                        </a:spcAft>
                      </a:pPr>
                      <a:r>
                        <a:rPr lang="ru-RU" sz="1200">
                          <a:effectLst/>
                        </a:rPr>
                        <a:t>4</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000" dirty="0">
                          <a:effectLst/>
                        </a:rPr>
                        <a:t>Русский язык</a:t>
                      </a:r>
                      <a:endParaRPr lang="ru-RU" sz="1000" dirty="0">
                        <a:effectLst/>
                        <a:latin typeface="Calibri"/>
                        <a:ea typeface="Calibri"/>
                        <a:cs typeface="Times New Roman"/>
                      </a:endParaRPr>
                    </a:p>
                  </a:txBody>
                  <a:tcPr marL="44912" marR="44912" marT="0" marB="0"/>
                </a:tc>
                <a:extLst>
                  <a:ext uri="{0D108BD9-81ED-4DB2-BD59-A6C34878D82A}">
                    <a16:rowId xmlns:a16="http://schemas.microsoft.com/office/drawing/2014/main" val="10013"/>
                  </a:ext>
                </a:extLst>
              </a:tr>
              <a:tr h="288032">
                <a:tc>
                  <a:txBody>
                    <a:bodyPr/>
                    <a:lstStyle/>
                    <a:p>
                      <a:pPr>
                        <a:spcAft>
                          <a:spcPts val="0"/>
                        </a:spcAft>
                      </a:pPr>
                      <a:r>
                        <a:rPr lang="ru-RU" sz="1200">
                          <a:effectLst/>
                        </a:rPr>
                        <a:t>23-26</a:t>
                      </a:r>
                      <a:endParaRPr lang="ru-RU" sz="1200">
                        <a:effectLst/>
                        <a:latin typeface="Times New Roman"/>
                        <a:ea typeface="Times New Roman"/>
                      </a:endParaRPr>
                    </a:p>
                  </a:txBody>
                  <a:tcPr marL="44912" marR="44912" marT="0" marB="0"/>
                </a:tc>
                <a:tc>
                  <a:txBody>
                    <a:bodyPr/>
                    <a:lstStyle/>
                    <a:p>
                      <a:pPr>
                        <a:spcAft>
                          <a:spcPts val="0"/>
                        </a:spcAft>
                      </a:pPr>
                      <a:r>
                        <a:rPr lang="ru-RU" sz="1200">
                          <a:effectLst/>
                        </a:rPr>
                        <a:t>Дом в старину: что как называлось</a:t>
                      </a:r>
                    </a:p>
                    <a:p>
                      <a:pPr algn="just">
                        <a:spcAft>
                          <a:spcPts val="0"/>
                        </a:spcAft>
                      </a:pPr>
                      <a:r>
                        <a:rPr lang="ru-RU" sz="1200">
                          <a:effectLst/>
                        </a:rPr>
                        <a:t> </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200">
                          <a:effectLst/>
                        </a:rPr>
                        <a:t>Слова, обозначающие предметы традиционного русского быта: дом в старину: что как называлось (изба, терем, хоромы, горница, светлица, светец, лучина и т. д)  </a:t>
                      </a:r>
                      <a:endParaRPr lang="ru-RU" sz="1200">
                        <a:effectLst/>
                        <a:latin typeface="Calibri"/>
                        <a:ea typeface="Calibri"/>
                        <a:cs typeface="Times New Roman"/>
                      </a:endParaRPr>
                    </a:p>
                  </a:txBody>
                  <a:tcPr marL="44912" marR="44912" marT="0" marB="0"/>
                </a:tc>
                <a:tc>
                  <a:txBody>
                    <a:bodyPr/>
                    <a:lstStyle/>
                    <a:p>
                      <a:pPr>
                        <a:spcAft>
                          <a:spcPts val="0"/>
                        </a:spcAft>
                      </a:pPr>
                      <a:r>
                        <a:rPr lang="ru-RU" sz="1200">
                          <a:effectLst/>
                        </a:rPr>
                        <a:t>§ 11.</a:t>
                      </a:r>
                      <a:endParaRPr lang="ru-RU" sz="1200">
                        <a:effectLst/>
                        <a:latin typeface="Times New Roman"/>
                        <a:ea typeface="Times New Roman"/>
                      </a:endParaRPr>
                    </a:p>
                  </a:txBody>
                  <a:tcPr marL="44912" marR="44912" marT="0" marB="0"/>
                </a:tc>
                <a:tc>
                  <a:txBody>
                    <a:bodyPr/>
                    <a:lstStyle/>
                    <a:p>
                      <a:pPr algn="just">
                        <a:spcAft>
                          <a:spcPts val="0"/>
                        </a:spcAft>
                      </a:pPr>
                      <a:r>
                        <a:rPr lang="ru-RU" sz="1200">
                          <a:effectLst/>
                        </a:rPr>
                        <a:t>4</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000" dirty="0">
                          <a:effectLst/>
                        </a:rPr>
                        <a:t>Русский язык</a:t>
                      </a:r>
                      <a:endParaRPr lang="ru-RU" sz="1000" dirty="0">
                        <a:effectLst/>
                        <a:latin typeface="Calibri"/>
                        <a:ea typeface="Calibri"/>
                        <a:cs typeface="Times New Roman"/>
                      </a:endParaRPr>
                    </a:p>
                  </a:txBody>
                  <a:tcPr marL="44912" marR="44912" marT="0" marB="0"/>
                </a:tc>
                <a:extLst>
                  <a:ext uri="{0D108BD9-81ED-4DB2-BD59-A6C34878D82A}">
                    <a16:rowId xmlns:a16="http://schemas.microsoft.com/office/drawing/2014/main" val="10014"/>
                  </a:ext>
                </a:extLst>
              </a:tr>
              <a:tr h="288032">
                <a:tc>
                  <a:txBody>
                    <a:bodyPr/>
                    <a:lstStyle/>
                    <a:p>
                      <a:pPr>
                        <a:spcAft>
                          <a:spcPts val="0"/>
                        </a:spcAft>
                      </a:pPr>
                      <a:r>
                        <a:rPr lang="ru-RU" sz="1200">
                          <a:effectLst/>
                        </a:rPr>
                        <a:t>27-30</a:t>
                      </a:r>
                      <a:endParaRPr lang="ru-RU" sz="1200">
                        <a:effectLst/>
                        <a:latin typeface="Times New Roman"/>
                        <a:ea typeface="Times New Roman"/>
                      </a:endParaRPr>
                    </a:p>
                  </a:txBody>
                  <a:tcPr marL="44912" marR="44912" marT="0" marB="0"/>
                </a:tc>
                <a:tc>
                  <a:txBody>
                    <a:bodyPr/>
                    <a:lstStyle/>
                    <a:p>
                      <a:pPr>
                        <a:spcAft>
                          <a:spcPts val="0"/>
                        </a:spcAft>
                      </a:pPr>
                      <a:r>
                        <a:rPr lang="ru-RU" sz="1200">
                          <a:effectLst/>
                        </a:rPr>
                        <a:t>Во что одевались в старину</a:t>
                      </a:r>
                    </a:p>
                    <a:p>
                      <a:pPr algn="just">
                        <a:spcAft>
                          <a:spcPts val="0"/>
                        </a:spcAft>
                      </a:pPr>
                      <a:r>
                        <a:rPr lang="ru-RU" sz="1200">
                          <a:effectLst/>
                        </a:rPr>
                        <a:t> </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200">
                          <a:effectLst/>
                        </a:rPr>
                        <a:t>Слова, обозначающие предметы традиционного русского быта: как называлось то, во что одевались в старину: (кафтан, кушак, рубаха,  сарафан, лапти и т. д.)  </a:t>
                      </a:r>
                      <a:endParaRPr lang="ru-RU" sz="1200">
                        <a:effectLst/>
                        <a:latin typeface="Calibri"/>
                        <a:ea typeface="Calibri"/>
                        <a:cs typeface="Times New Roman"/>
                      </a:endParaRPr>
                    </a:p>
                  </a:txBody>
                  <a:tcPr marL="44912" marR="44912" marT="0" marB="0"/>
                </a:tc>
                <a:tc>
                  <a:txBody>
                    <a:bodyPr/>
                    <a:lstStyle/>
                    <a:p>
                      <a:pPr>
                        <a:spcAft>
                          <a:spcPts val="0"/>
                        </a:spcAft>
                      </a:pPr>
                      <a:r>
                        <a:rPr lang="ru-RU" sz="1200">
                          <a:effectLst/>
                        </a:rPr>
                        <a:t>§ 12.</a:t>
                      </a:r>
                      <a:endParaRPr lang="ru-RU" sz="1200">
                        <a:effectLst/>
                        <a:latin typeface="Times New Roman"/>
                        <a:ea typeface="Times New Roman"/>
                      </a:endParaRPr>
                    </a:p>
                  </a:txBody>
                  <a:tcPr marL="44912" marR="44912" marT="0" marB="0"/>
                </a:tc>
                <a:tc>
                  <a:txBody>
                    <a:bodyPr/>
                    <a:lstStyle/>
                    <a:p>
                      <a:pPr algn="just">
                        <a:spcAft>
                          <a:spcPts val="0"/>
                        </a:spcAft>
                      </a:pPr>
                      <a:r>
                        <a:rPr lang="ru-RU" sz="1200">
                          <a:effectLst/>
                        </a:rPr>
                        <a:t>4</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000" dirty="0">
                          <a:effectLst/>
                        </a:rPr>
                        <a:t>Русский язык</a:t>
                      </a:r>
                      <a:endParaRPr lang="ru-RU" sz="1000" dirty="0">
                        <a:effectLst/>
                        <a:latin typeface="Calibri"/>
                        <a:ea typeface="Calibri"/>
                        <a:cs typeface="Times New Roman"/>
                      </a:endParaRPr>
                    </a:p>
                  </a:txBody>
                  <a:tcPr marL="44912" marR="44912" marT="0" marB="0"/>
                </a:tc>
                <a:extLst>
                  <a:ext uri="{0D108BD9-81ED-4DB2-BD59-A6C34878D82A}">
                    <a16:rowId xmlns:a16="http://schemas.microsoft.com/office/drawing/2014/main" val="10015"/>
                  </a:ext>
                </a:extLst>
              </a:tr>
              <a:tr h="179035">
                <a:tc>
                  <a:txBody>
                    <a:bodyPr/>
                    <a:lstStyle/>
                    <a:p>
                      <a:pPr algn="just">
                        <a:spcAft>
                          <a:spcPts val="0"/>
                        </a:spcAft>
                      </a:pPr>
                      <a:r>
                        <a:rPr lang="en-US" sz="1200">
                          <a:effectLst/>
                        </a:rPr>
                        <a:t> </a:t>
                      </a:r>
                      <a:endParaRPr lang="ru-RU" sz="1200">
                        <a:effectLst/>
                        <a:latin typeface="Calibri"/>
                        <a:ea typeface="Calibri"/>
                        <a:cs typeface="Times New Roman"/>
                      </a:endParaRPr>
                    </a:p>
                  </a:txBody>
                  <a:tcPr marL="44912" marR="44912" marT="0" marB="0"/>
                </a:tc>
                <a:tc gridSpan="2">
                  <a:txBody>
                    <a:bodyPr/>
                    <a:lstStyle/>
                    <a:p>
                      <a:pPr algn="just">
                        <a:spcAft>
                          <a:spcPts val="0"/>
                        </a:spcAft>
                      </a:pPr>
                      <a:r>
                        <a:rPr lang="ru-RU" sz="1200">
                          <a:effectLst/>
                        </a:rPr>
                        <a:t>Раздел 1.  Секреты речи и текста</a:t>
                      </a:r>
                      <a:endParaRPr lang="ru-RU" sz="1200">
                        <a:effectLst/>
                        <a:latin typeface="Calibri"/>
                        <a:ea typeface="Calibri"/>
                        <a:cs typeface="Times New Roman"/>
                      </a:endParaRPr>
                    </a:p>
                  </a:txBody>
                  <a:tcPr marL="44912" marR="44912" marT="0" marB="0"/>
                </a:tc>
                <a:tc hMerge="1">
                  <a:txBody>
                    <a:bodyPr/>
                    <a:lstStyle/>
                    <a:p>
                      <a:endParaRPr lang="ru-RU"/>
                    </a:p>
                  </a:txBody>
                  <a:tcPr/>
                </a:tc>
                <a:tc>
                  <a:txBody>
                    <a:bodyPr/>
                    <a:lstStyle/>
                    <a:p>
                      <a:pPr>
                        <a:spcAft>
                          <a:spcPts val="0"/>
                        </a:spcAft>
                      </a:pPr>
                      <a:r>
                        <a:rPr lang="ru-RU" sz="1200">
                          <a:effectLst/>
                        </a:rPr>
                        <a:t> </a:t>
                      </a:r>
                      <a:endParaRPr lang="ru-RU" sz="1200">
                        <a:effectLst/>
                        <a:latin typeface="Times New Roman"/>
                        <a:ea typeface="Times New Roman"/>
                      </a:endParaRPr>
                    </a:p>
                  </a:txBody>
                  <a:tcPr marL="44912" marR="44912" marT="0" marB="0"/>
                </a:tc>
                <a:tc>
                  <a:txBody>
                    <a:bodyPr/>
                    <a:lstStyle/>
                    <a:p>
                      <a:pPr algn="just">
                        <a:spcAft>
                          <a:spcPts val="0"/>
                        </a:spcAft>
                      </a:pPr>
                      <a:r>
                        <a:rPr lang="ru-RU" sz="1200">
                          <a:effectLst/>
                        </a:rPr>
                        <a:t>1</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000" dirty="0">
                          <a:effectLst/>
                        </a:rPr>
                        <a:t> </a:t>
                      </a:r>
                      <a:endParaRPr lang="ru-RU" sz="1000" dirty="0">
                        <a:effectLst/>
                        <a:latin typeface="Calibri"/>
                        <a:ea typeface="Calibri"/>
                        <a:cs typeface="Times New Roman"/>
                      </a:endParaRPr>
                    </a:p>
                  </a:txBody>
                  <a:tcPr marL="44912" marR="44912" marT="0" marB="0"/>
                </a:tc>
                <a:extLst>
                  <a:ext uri="{0D108BD9-81ED-4DB2-BD59-A6C34878D82A}">
                    <a16:rowId xmlns:a16="http://schemas.microsoft.com/office/drawing/2014/main" val="10016"/>
                  </a:ext>
                </a:extLst>
              </a:tr>
              <a:tr h="179035">
                <a:tc>
                  <a:txBody>
                    <a:bodyPr/>
                    <a:lstStyle/>
                    <a:p>
                      <a:pPr algn="just">
                        <a:spcAft>
                          <a:spcPts val="0"/>
                        </a:spcAft>
                      </a:pPr>
                      <a:r>
                        <a:rPr lang="en-US" sz="1200">
                          <a:effectLst/>
                        </a:rPr>
                        <a:t>3</a:t>
                      </a:r>
                      <a:r>
                        <a:rPr lang="ru-RU" sz="1200">
                          <a:effectLst/>
                        </a:rPr>
                        <a:t>1</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200">
                          <a:effectLst/>
                        </a:rPr>
                        <a:t>Сравниваем тексты</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200">
                          <a:effectLst/>
                        </a:rPr>
                        <a:t>Сопоставление текстов</a:t>
                      </a:r>
                      <a:endParaRPr lang="ru-RU" sz="1200">
                        <a:effectLst/>
                        <a:latin typeface="Calibri"/>
                        <a:ea typeface="Calibri"/>
                        <a:cs typeface="Times New Roman"/>
                      </a:endParaRPr>
                    </a:p>
                  </a:txBody>
                  <a:tcPr marL="44912" marR="44912" marT="0" marB="0"/>
                </a:tc>
                <a:tc>
                  <a:txBody>
                    <a:bodyPr/>
                    <a:lstStyle/>
                    <a:p>
                      <a:pPr>
                        <a:spcAft>
                          <a:spcPts val="0"/>
                        </a:spcAft>
                      </a:pPr>
                      <a:r>
                        <a:rPr lang="ru-RU" sz="1200">
                          <a:effectLst/>
                        </a:rPr>
                        <a:t>§ 13.</a:t>
                      </a:r>
                      <a:endParaRPr lang="ru-RU" sz="1200">
                        <a:effectLst/>
                        <a:latin typeface="Times New Roman"/>
                        <a:ea typeface="Times New Roman"/>
                      </a:endParaRPr>
                    </a:p>
                  </a:txBody>
                  <a:tcPr marL="44912" marR="44912" marT="0" marB="0"/>
                </a:tc>
                <a:tc>
                  <a:txBody>
                    <a:bodyPr/>
                    <a:lstStyle/>
                    <a:p>
                      <a:pPr algn="just">
                        <a:spcAft>
                          <a:spcPts val="0"/>
                        </a:spcAft>
                      </a:pPr>
                      <a:r>
                        <a:rPr lang="ru-RU" sz="1200">
                          <a:effectLst/>
                        </a:rPr>
                        <a:t>1</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000" dirty="0">
                          <a:effectLst/>
                        </a:rPr>
                        <a:t>Русский язык</a:t>
                      </a:r>
                      <a:endParaRPr lang="ru-RU" sz="1000" dirty="0">
                        <a:effectLst/>
                        <a:latin typeface="Calibri"/>
                        <a:ea typeface="Calibri"/>
                        <a:cs typeface="Times New Roman"/>
                      </a:endParaRPr>
                    </a:p>
                  </a:txBody>
                  <a:tcPr marL="44912" marR="44912" marT="0" marB="0"/>
                </a:tc>
                <a:extLst>
                  <a:ext uri="{0D108BD9-81ED-4DB2-BD59-A6C34878D82A}">
                    <a16:rowId xmlns:a16="http://schemas.microsoft.com/office/drawing/2014/main" val="10017"/>
                  </a:ext>
                </a:extLst>
              </a:tr>
              <a:tr h="179035">
                <a:tc>
                  <a:txBody>
                    <a:bodyPr/>
                    <a:lstStyle/>
                    <a:p>
                      <a:pPr algn="just">
                        <a:spcAft>
                          <a:spcPts val="0"/>
                        </a:spcAft>
                      </a:pPr>
                      <a:r>
                        <a:rPr lang="ru-RU" sz="1200">
                          <a:effectLst/>
                        </a:rPr>
                        <a:t>32-33</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200">
                          <a:effectLst/>
                        </a:rPr>
                        <a:t>Резерв</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200">
                          <a:effectLst/>
                        </a:rPr>
                        <a:t> </a:t>
                      </a:r>
                      <a:endParaRPr lang="ru-RU" sz="1200">
                        <a:effectLst/>
                        <a:latin typeface="Calibri"/>
                        <a:ea typeface="Calibri"/>
                        <a:cs typeface="Times New Roman"/>
                      </a:endParaRPr>
                    </a:p>
                  </a:txBody>
                  <a:tcPr marL="44912" marR="44912" marT="0" marB="0"/>
                </a:tc>
                <a:tc>
                  <a:txBody>
                    <a:bodyPr/>
                    <a:lstStyle/>
                    <a:p>
                      <a:pPr>
                        <a:spcAft>
                          <a:spcPts val="0"/>
                        </a:spcAft>
                      </a:pPr>
                      <a:r>
                        <a:rPr lang="ru-RU" sz="1200">
                          <a:effectLst/>
                        </a:rPr>
                        <a:t> </a:t>
                      </a:r>
                      <a:endParaRPr lang="ru-RU" sz="1200">
                        <a:effectLst/>
                        <a:latin typeface="Times New Roman"/>
                        <a:ea typeface="Times New Roman"/>
                      </a:endParaRPr>
                    </a:p>
                  </a:txBody>
                  <a:tcPr marL="44912" marR="44912" marT="0" marB="0"/>
                </a:tc>
                <a:tc>
                  <a:txBody>
                    <a:bodyPr/>
                    <a:lstStyle/>
                    <a:p>
                      <a:pPr algn="just">
                        <a:spcAft>
                          <a:spcPts val="0"/>
                        </a:spcAft>
                      </a:pPr>
                      <a:r>
                        <a:rPr lang="ru-RU" sz="1200">
                          <a:effectLst/>
                        </a:rPr>
                        <a:t>2</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200" dirty="0">
                          <a:effectLst/>
                        </a:rPr>
                        <a:t> </a:t>
                      </a:r>
                      <a:endParaRPr lang="ru-RU" sz="1200" dirty="0">
                        <a:effectLst/>
                        <a:latin typeface="Calibri"/>
                        <a:ea typeface="Calibri"/>
                        <a:cs typeface="Times New Roman"/>
                      </a:endParaRPr>
                    </a:p>
                  </a:txBody>
                  <a:tcPr marL="44912" marR="44912" marT="0" marB="0"/>
                </a:tc>
                <a:extLst>
                  <a:ext uri="{0D108BD9-81ED-4DB2-BD59-A6C34878D82A}">
                    <a16:rowId xmlns:a16="http://schemas.microsoft.com/office/drawing/2014/main" val="10018"/>
                  </a:ext>
                </a:extLst>
              </a:tr>
              <a:tr h="179035">
                <a:tc>
                  <a:txBody>
                    <a:bodyPr/>
                    <a:lstStyle/>
                    <a:p>
                      <a:pPr algn="just">
                        <a:spcAft>
                          <a:spcPts val="0"/>
                        </a:spcAft>
                      </a:pPr>
                      <a:r>
                        <a:rPr lang="en-US" sz="1200">
                          <a:effectLst/>
                        </a:rPr>
                        <a:t> </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200">
                          <a:effectLst/>
                        </a:rPr>
                        <a:t> </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200">
                          <a:effectLst/>
                        </a:rPr>
                        <a:t>ИТОГО</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200">
                          <a:effectLst/>
                        </a:rPr>
                        <a:t> </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200">
                          <a:effectLst/>
                        </a:rPr>
                        <a:t>33</a:t>
                      </a:r>
                      <a:endParaRPr lang="ru-RU" sz="1200">
                        <a:effectLst/>
                        <a:latin typeface="Calibri"/>
                        <a:ea typeface="Calibri"/>
                        <a:cs typeface="Times New Roman"/>
                      </a:endParaRPr>
                    </a:p>
                  </a:txBody>
                  <a:tcPr marL="44912" marR="44912" marT="0" marB="0"/>
                </a:tc>
                <a:tc>
                  <a:txBody>
                    <a:bodyPr/>
                    <a:lstStyle/>
                    <a:p>
                      <a:pPr algn="just">
                        <a:spcAft>
                          <a:spcPts val="0"/>
                        </a:spcAft>
                      </a:pPr>
                      <a:r>
                        <a:rPr lang="ru-RU" sz="1200" dirty="0">
                          <a:effectLst/>
                        </a:rPr>
                        <a:t> </a:t>
                      </a:r>
                      <a:endParaRPr lang="ru-RU" sz="1200" dirty="0">
                        <a:effectLst/>
                        <a:latin typeface="Calibri"/>
                        <a:ea typeface="Calibri"/>
                        <a:cs typeface="Times New Roman"/>
                      </a:endParaRPr>
                    </a:p>
                  </a:txBody>
                  <a:tcPr marL="44912" marR="44912" marT="0" marB="0"/>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1160010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graphicFrame>
        <p:nvGraphicFramePr>
          <p:cNvPr id="4" name="Объект 3"/>
          <p:cNvGraphicFramePr>
            <a:graphicFrameLocks noGrp="1"/>
          </p:cNvGraphicFramePr>
          <p:nvPr>
            <p:ph idx="1"/>
            <p:extLst>
              <p:ext uri="{D42A27DB-BD31-4B8C-83A1-F6EECF244321}">
                <p14:modId xmlns:p14="http://schemas.microsoft.com/office/powerpoint/2010/main" val="3940751638"/>
              </p:ext>
            </p:extLst>
          </p:nvPr>
        </p:nvGraphicFramePr>
        <p:xfrm>
          <a:off x="-72257" y="0"/>
          <a:ext cx="10152882" cy="7513477"/>
        </p:xfrm>
        <a:graphic>
          <a:graphicData uri="http://schemas.openxmlformats.org/drawingml/2006/table">
            <a:tbl>
              <a:tblPr firstRow="1" firstCol="1" bandRow="1">
                <a:tableStyleId>{5C22544A-7EE6-4342-B048-85BDC9FD1C3A}</a:tableStyleId>
              </a:tblPr>
              <a:tblGrid>
                <a:gridCol w="475915">
                  <a:extLst>
                    <a:ext uri="{9D8B030D-6E8A-4147-A177-3AD203B41FA5}">
                      <a16:colId xmlns:a16="http://schemas.microsoft.com/office/drawing/2014/main" val="20000"/>
                    </a:ext>
                  </a:extLst>
                </a:gridCol>
                <a:gridCol w="2777091">
                  <a:extLst>
                    <a:ext uri="{9D8B030D-6E8A-4147-A177-3AD203B41FA5}">
                      <a16:colId xmlns:a16="http://schemas.microsoft.com/office/drawing/2014/main" val="20001"/>
                    </a:ext>
                  </a:extLst>
                </a:gridCol>
                <a:gridCol w="3737003">
                  <a:extLst>
                    <a:ext uri="{9D8B030D-6E8A-4147-A177-3AD203B41FA5}">
                      <a16:colId xmlns:a16="http://schemas.microsoft.com/office/drawing/2014/main" val="20002"/>
                    </a:ext>
                  </a:extLst>
                </a:gridCol>
                <a:gridCol w="986972">
                  <a:extLst>
                    <a:ext uri="{9D8B030D-6E8A-4147-A177-3AD203B41FA5}">
                      <a16:colId xmlns:a16="http://schemas.microsoft.com/office/drawing/2014/main" val="20003"/>
                    </a:ext>
                  </a:extLst>
                </a:gridCol>
                <a:gridCol w="816150">
                  <a:extLst>
                    <a:ext uri="{9D8B030D-6E8A-4147-A177-3AD203B41FA5}">
                      <a16:colId xmlns:a16="http://schemas.microsoft.com/office/drawing/2014/main" val="20004"/>
                    </a:ext>
                  </a:extLst>
                </a:gridCol>
                <a:gridCol w="1359751">
                  <a:extLst>
                    <a:ext uri="{9D8B030D-6E8A-4147-A177-3AD203B41FA5}">
                      <a16:colId xmlns:a16="http://schemas.microsoft.com/office/drawing/2014/main" val="20005"/>
                    </a:ext>
                  </a:extLst>
                </a:gridCol>
              </a:tblGrid>
              <a:tr h="252795">
                <a:tc>
                  <a:txBody>
                    <a:bodyPr/>
                    <a:lstStyle/>
                    <a:p>
                      <a:pPr algn="just">
                        <a:spcAft>
                          <a:spcPts val="0"/>
                        </a:spcAft>
                      </a:pPr>
                      <a:r>
                        <a:rPr lang="ru-RU" sz="1200" dirty="0">
                          <a:solidFill>
                            <a:schemeClr val="tx1"/>
                          </a:solidFill>
                          <a:effectLst/>
                        </a:rPr>
                        <a:t>№</a:t>
                      </a:r>
                      <a:endParaRPr lang="ru-RU" sz="1200" dirty="0">
                        <a:solidFill>
                          <a:schemeClr val="tx1"/>
                        </a:solidFill>
                        <a:effectLst/>
                        <a:latin typeface="Calibri"/>
                        <a:ea typeface="Calibri"/>
                        <a:cs typeface="Times New Roman"/>
                      </a:endParaRPr>
                    </a:p>
                  </a:txBody>
                  <a:tcPr marL="33370" marR="33370" marT="0" marB="0"/>
                </a:tc>
                <a:tc>
                  <a:txBody>
                    <a:bodyPr/>
                    <a:lstStyle/>
                    <a:p>
                      <a:pPr algn="just">
                        <a:spcAft>
                          <a:spcPts val="0"/>
                        </a:spcAft>
                      </a:pPr>
                      <a:r>
                        <a:rPr lang="ru-RU" sz="1200" dirty="0">
                          <a:solidFill>
                            <a:schemeClr val="tx1"/>
                          </a:solidFill>
                          <a:effectLst/>
                        </a:rPr>
                        <a:t>Тема </a:t>
                      </a:r>
                      <a:endParaRPr lang="ru-RU" sz="1200" dirty="0">
                        <a:solidFill>
                          <a:schemeClr val="tx1"/>
                        </a:solidFill>
                        <a:effectLst/>
                        <a:latin typeface="Calibri"/>
                        <a:ea typeface="Calibri"/>
                        <a:cs typeface="Times New Roman"/>
                      </a:endParaRPr>
                    </a:p>
                  </a:txBody>
                  <a:tcPr marL="33370" marR="33370" marT="0" marB="0"/>
                </a:tc>
                <a:tc>
                  <a:txBody>
                    <a:bodyPr/>
                    <a:lstStyle/>
                    <a:p>
                      <a:pPr algn="just">
                        <a:spcAft>
                          <a:spcPts val="0"/>
                        </a:spcAft>
                      </a:pPr>
                      <a:r>
                        <a:rPr lang="ru-RU" sz="1200" dirty="0">
                          <a:solidFill>
                            <a:schemeClr val="tx1"/>
                          </a:solidFill>
                          <a:effectLst/>
                        </a:rPr>
                        <a:t>Содержание </a:t>
                      </a:r>
                      <a:endParaRPr lang="ru-RU" sz="1200" dirty="0">
                        <a:solidFill>
                          <a:schemeClr val="tx1"/>
                        </a:solidFill>
                        <a:effectLst/>
                        <a:latin typeface="Calibri"/>
                        <a:ea typeface="Calibri"/>
                        <a:cs typeface="Times New Roman"/>
                      </a:endParaRPr>
                    </a:p>
                  </a:txBody>
                  <a:tcPr marL="33370" marR="33370" marT="0" marB="0"/>
                </a:tc>
                <a:tc>
                  <a:txBody>
                    <a:bodyPr/>
                    <a:lstStyle/>
                    <a:p>
                      <a:pPr algn="just">
                        <a:spcAft>
                          <a:spcPts val="0"/>
                        </a:spcAft>
                      </a:pPr>
                      <a:r>
                        <a:rPr lang="ru-RU" sz="800" dirty="0">
                          <a:solidFill>
                            <a:schemeClr val="tx1"/>
                          </a:solidFill>
                          <a:effectLst/>
                        </a:rPr>
                        <a:t>Материалы учебника</a:t>
                      </a:r>
                      <a:endParaRPr lang="ru-RU" sz="800" dirty="0">
                        <a:solidFill>
                          <a:schemeClr val="tx1"/>
                        </a:solidFill>
                        <a:effectLst/>
                        <a:latin typeface="Calibri"/>
                        <a:ea typeface="Calibri"/>
                        <a:cs typeface="Times New Roman"/>
                      </a:endParaRPr>
                    </a:p>
                  </a:txBody>
                  <a:tcPr marL="33370" marR="33370" marT="0" marB="0"/>
                </a:tc>
                <a:tc>
                  <a:txBody>
                    <a:bodyPr/>
                    <a:lstStyle/>
                    <a:p>
                      <a:pPr algn="just">
                        <a:spcAft>
                          <a:spcPts val="0"/>
                        </a:spcAft>
                      </a:pPr>
                      <a:r>
                        <a:rPr lang="ru-RU" sz="800" dirty="0">
                          <a:solidFill>
                            <a:schemeClr val="tx1"/>
                          </a:solidFill>
                          <a:effectLst/>
                        </a:rPr>
                        <a:t>Кол-во часов</a:t>
                      </a:r>
                      <a:endParaRPr lang="ru-RU" sz="800" dirty="0">
                        <a:solidFill>
                          <a:schemeClr val="tx1"/>
                        </a:solidFill>
                        <a:effectLst/>
                        <a:latin typeface="Calibri"/>
                        <a:ea typeface="Calibri"/>
                        <a:cs typeface="Times New Roman"/>
                      </a:endParaRPr>
                    </a:p>
                  </a:txBody>
                  <a:tcPr marL="33370" marR="33370" marT="0" marB="0"/>
                </a:tc>
                <a:tc>
                  <a:txBody>
                    <a:bodyPr/>
                    <a:lstStyle/>
                    <a:p>
                      <a:pPr algn="just">
                        <a:spcAft>
                          <a:spcPts val="0"/>
                        </a:spcAft>
                      </a:pPr>
                      <a:r>
                        <a:rPr lang="ru-RU" sz="1200" dirty="0">
                          <a:solidFill>
                            <a:schemeClr val="tx1"/>
                          </a:solidFill>
                          <a:effectLst/>
                        </a:rPr>
                        <a:t>Этап обучения</a:t>
                      </a:r>
                      <a:endParaRPr lang="ru-RU" sz="1200" dirty="0">
                        <a:solidFill>
                          <a:schemeClr val="tx1"/>
                        </a:solidFill>
                        <a:effectLst/>
                        <a:latin typeface="Calibri"/>
                        <a:ea typeface="Calibri"/>
                        <a:cs typeface="Times New Roman"/>
                      </a:endParaRPr>
                    </a:p>
                  </a:txBody>
                  <a:tcPr marL="33370" marR="33370" marT="0" marB="0"/>
                </a:tc>
                <a:extLst>
                  <a:ext uri="{0D108BD9-81ED-4DB2-BD59-A6C34878D82A}">
                    <a16:rowId xmlns:a16="http://schemas.microsoft.com/office/drawing/2014/main" val="10000"/>
                  </a:ext>
                </a:extLst>
              </a:tr>
              <a:tr h="147463">
                <a:tc>
                  <a:txBody>
                    <a:bodyPr/>
                    <a:lstStyle/>
                    <a:p>
                      <a:pPr>
                        <a:spcAft>
                          <a:spcPts val="0"/>
                        </a:spcAft>
                      </a:pPr>
                      <a:r>
                        <a:rPr lang="ru-RU" sz="1200" dirty="0">
                          <a:effectLst/>
                        </a:rPr>
                        <a:t> </a:t>
                      </a:r>
                      <a:endParaRPr lang="ru-RU" sz="1200" dirty="0">
                        <a:effectLst/>
                        <a:latin typeface="Times New Roman"/>
                        <a:ea typeface="Times New Roman"/>
                      </a:endParaRPr>
                    </a:p>
                  </a:txBody>
                  <a:tcPr marL="33370" marR="33370" marT="0" marB="0"/>
                </a:tc>
                <a:tc gridSpan="2">
                  <a:txBody>
                    <a:bodyPr/>
                    <a:lstStyle/>
                    <a:p>
                      <a:pPr algn="just">
                        <a:spcAft>
                          <a:spcPts val="0"/>
                        </a:spcAft>
                      </a:pPr>
                      <a:r>
                        <a:rPr lang="ru-RU" sz="1200">
                          <a:effectLst/>
                        </a:rPr>
                        <a:t>Раздел 1.  Секреты речи и текста</a:t>
                      </a:r>
                      <a:endParaRPr lang="ru-RU" sz="1200">
                        <a:effectLst/>
                        <a:latin typeface="Calibri"/>
                        <a:ea typeface="Calibri"/>
                        <a:cs typeface="Times New Roman"/>
                      </a:endParaRPr>
                    </a:p>
                  </a:txBody>
                  <a:tcPr marL="33370" marR="33370" marT="0" marB="0"/>
                </a:tc>
                <a:tc hMerge="1">
                  <a:txBody>
                    <a:bodyPr/>
                    <a:lstStyle/>
                    <a:p>
                      <a:endParaRPr lang="ru-RU"/>
                    </a:p>
                  </a:txBody>
                  <a:tcPr/>
                </a:tc>
                <a:tc>
                  <a:txBody>
                    <a:bodyPr/>
                    <a:lstStyle/>
                    <a:p>
                      <a:pPr algn="just">
                        <a:spcAft>
                          <a:spcPts val="0"/>
                        </a:spcAft>
                      </a:pPr>
                      <a:r>
                        <a:rPr lang="ru-RU" sz="1200">
                          <a:effectLst/>
                        </a:rPr>
                        <a:t> </a:t>
                      </a:r>
                      <a:endParaRPr lang="ru-RU" sz="1200">
                        <a:effectLst/>
                        <a:latin typeface="Calibri"/>
                        <a:ea typeface="Calibri"/>
                        <a:cs typeface="Times New Roman"/>
                      </a:endParaRPr>
                    </a:p>
                  </a:txBody>
                  <a:tcPr marL="33370" marR="33370" marT="0" marB="0"/>
                </a:tc>
                <a:tc>
                  <a:txBody>
                    <a:bodyPr/>
                    <a:lstStyle/>
                    <a:p>
                      <a:pPr algn="ctr">
                        <a:spcAft>
                          <a:spcPts val="0"/>
                        </a:spcAft>
                      </a:pPr>
                      <a:r>
                        <a:rPr lang="ru-RU" sz="1200">
                          <a:effectLst/>
                        </a:rPr>
                        <a:t>8</a:t>
                      </a:r>
                      <a:endParaRPr lang="ru-RU" sz="1200">
                        <a:effectLst/>
                        <a:latin typeface="Calibri"/>
                        <a:ea typeface="Calibri"/>
                        <a:cs typeface="Times New Roman"/>
                      </a:endParaRPr>
                    </a:p>
                  </a:txBody>
                  <a:tcPr marL="33370" marR="33370" marT="0" marB="0"/>
                </a:tc>
                <a:tc>
                  <a:txBody>
                    <a:bodyPr/>
                    <a:lstStyle/>
                    <a:p>
                      <a:pPr algn="just">
                        <a:spcAft>
                          <a:spcPts val="0"/>
                        </a:spcAft>
                      </a:pPr>
                      <a:r>
                        <a:rPr lang="ru-RU" sz="1200">
                          <a:effectLst/>
                        </a:rPr>
                        <a:t> </a:t>
                      </a:r>
                      <a:endParaRPr lang="ru-RU" sz="1200">
                        <a:effectLst/>
                        <a:latin typeface="Calibri"/>
                        <a:ea typeface="Calibri"/>
                        <a:cs typeface="Times New Roman"/>
                      </a:endParaRPr>
                    </a:p>
                  </a:txBody>
                  <a:tcPr marL="33370" marR="33370" marT="0" marB="0"/>
                </a:tc>
                <a:extLst>
                  <a:ext uri="{0D108BD9-81ED-4DB2-BD59-A6C34878D82A}">
                    <a16:rowId xmlns:a16="http://schemas.microsoft.com/office/drawing/2014/main" val="10001"/>
                  </a:ext>
                </a:extLst>
              </a:tr>
              <a:tr h="356412">
                <a:tc>
                  <a:txBody>
                    <a:bodyPr/>
                    <a:lstStyle/>
                    <a:p>
                      <a:pPr>
                        <a:spcAft>
                          <a:spcPts val="0"/>
                        </a:spcAft>
                      </a:pPr>
                      <a:r>
                        <a:rPr lang="ru-RU" sz="1200">
                          <a:effectLst/>
                        </a:rPr>
                        <a:t>1-2</a:t>
                      </a:r>
                      <a:endParaRPr lang="ru-RU" sz="1200">
                        <a:effectLst/>
                        <a:latin typeface="Times New Roman"/>
                        <a:ea typeface="Times New Roman"/>
                      </a:endParaRPr>
                    </a:p>
                  </a:txBody>
                  <a:tcPr marL="33370" marR="33370" marT="0" marB="0"/>
                </a:tc>
                <a:tc>
                  <a:txBody>
                    <a:bodyPr/>
                    <a:lstStyle/>
                    <a:p>
                      <a:pPr>
                        <a:spcAft>
                          <a:spcPts val="0"/>
                        </a:spcAft>
                      </a:pPr>
                      <a:r>
                        <a:rPr lang="ru-RU" sz="1200" dirty="0">
                          <a:effectLst/>
                        </a:rPr>
                        <a:t>Как люди общаются друг с другом </a:t>
                      </a:r>
                      <a:endParaRPr lang="ru-RU" sz="1200" dirty="0">
                        <a:effectLst/>
                        <a:latin typeface="Times New Roman"/>
                        <a:ea typeface="Times New Roman"/>
                      </a:endParaRPr>
                    </a:p>
                  </a:txBody>
                  <a:tcPr marL="33370" marR="33370" marT="0" marB="0"/>
                </a:tc>
                <a:tc>
                  <a:txBody>
                    <a:bodyPr/>
                    <a:lstStyle/>
                    <a:p>
                      <a:pPr algn="just">
                        <a:spcAft>
                          <a:spcPts val="0"/>
                        </a:spcAft>
                      </a:pPr>
                      <a:r>
                        <a:rPr lang="ru-RU" sz="1200">
                          <a:effectLst/>
                        </a:rPr>
                        <a:t>Общение. Устная и письменная речь. </a:t>
                      </a:r>
                      <a:endParaRPr lang="ru-RU" sz="1200">
                        <a:effectLst/>
                        <a:latin typeface="Calibri"/>
                        <a:ea typeface="Calibri"/>
                        <a:cs typeface="Times New Roman"/>
                      </a:endParaRPr>
                    </a:p>
                  </a:txBody>
                  <a:tcPr marL="33370" marR="33370" marT="0" marB="0"/>
                </a:tc>
                <a:tc>
                  <a:txBody>
                    <a:bodyPr/>
                    <a:lstStyle/>
                    <a:p>
                      <a:pPr>
                        <a:spcAft>
                          <a:spcPts val="0"/>
                        </a:spcAft>
                      </a:pPr>
                      <a:r>
                        <a:rPr lang="ru-RU" sz="1200">
                          <a:effectLst/>
                        </a:rPr>
                        <a:t>§ 1.</a:t>
                      </a:r>
                      <a:endParaRPr lang="ru-RU" sz="1200">
                        <a:effectLst/>
                        <a:latin typeface="Times New Roman"/>
                        <a:ea typeface="Times New Roman"/>
                      </a:endParaRPr>
                    </a:p>
                  </a:txBody>
                  <a:tcPr marL="33370" marR="33370" marT="0" marB="0"/>
                </a:tc>
                <a:tc>
                  <a:txBody>
                    <a:bodyPr/>
                    <a:lstStyle/>
                    <a:p>
                      <a:pPr algn="ctr">
                        <a:spcAft>
                          <a:spcPts val="0"/>
                        </a:spcAft>
                      </a:pPr>
                      <a:r>
                        <a:rPr lang="ru-RU" sz="1200">
                          <a:effectLst/>
                        </a:rPr>
                        <a:t>2</a:t>
                      </a:r>
                      <a:endParaRPr lang="ru-RU" sz="1200">
                        <a:effectLst/>
                        <a:latin typeface="Times New Roman"/>
                        <a:ea typeface="Times New Roman"/>
                      </a:endParaRPr>
                    </a:p>
                  </a:txBody>
                  <a:tcPr marL="33370" marR="33370" marT="0" marB="0"/>
                </a:tc>
                <a:tc>
                  <a:txBody>
                    <a:bodyPr/>
                    <a:lstStyle/>
                    <a:p>
                      <a:pPr algn="just">
                        <a:spcAft>
                          <a:spcPts val="0"/>
                        </a:spcAft>
                      </a:pPr>
                      <a:r>
                        <a:rPr lang="ru-RU" sz="800" dirty="0">
                          <a:effectLst/>
                        </a:rPr>
                        <a:t>Обучение грамоте</a:t>
                      </a:r>
                      <a:endParaRPr lang="ru-RU" sz="800" dirty="0">
                        <a:effectLst/>
                        <a:latin typeface="Calibri"/>
                        <a:ea typeface="Calibri"/>
                        <a:cs typeface="Times New Roman"/>
                      </a:endParaRPr>
                    </a:p>
                  </a:txBody>
                  <a:tcPr marL="33370" marR="33370" marT="0" marB="0"/>
                </a:tc>
                <a:extLst>
                  <a:ext uri="{0D108BD9-81ED-4DB2-BD59-A6C34878D82A}">
                    <a16:rowId xmlns:a16="http://schemas.microsoft.com/office/drawing/2014/main" val="10002"/>
                  </a:ext>
                </a:extLst>
              </a:tr>
              <a:tr h="563773">
                <a:tc>
                  <a:txBody>
                    <a:bodyPr/>
                    <a:lstStyle/>
                    <a:p>
                      <a:pPr>
                        <a:spcAft>
                          <a:spcPts val="0"/>
                        </a:spcAft>
                      </a:pPr>
                      <a:r>
                        <a:rPr lang="ru-RU" sz="1200">
                          <a:effectLst/>
                        </a:rPr>
                        <a:t>3-4</a:t>
                      </a:r>
                      <a:endParaRPr lang="ru-RU" sz="1200">
                        <a:effectLst/>
                        <a:latin typeface="Times New Roman"/>
                        <a:ea typeface="Times New Roman"/>
                      </a:endParaRPr>
                    </a:p>
                  </a:txBody>
                  <a:tcPr marL="33370" marR="33370" marT="0" marB="0"/>
                </a:tc>
                <a:tc>
                  <a:txBody>
                    <a:bodyPr/>
                    <a:lstStyle/>
                    <a:p>
                      <a:pPr>
                        <a:spcAft>
                          <a:spcPts val="0"/>
                        </a:spcAft>
                      </a:pPr>
                      <a:r>
                        <a:rPr lang="ru-RU" sz="1200" dirty="0">
                          <a:effectLst/>
                        </a:rPr>
                        <a:t>Вежливые слова</a:t>
                      </a:r>
                      <a:endParaRPr lang="ru-RU" sz="1200" dirty="0">
                        <a:effectLst/>
                        <a:latin typeface="Calibri"/>
                        <a:ea typeface="Calibri"/>
                        <a:cs typeface="Times New Roman"/>
                      </a:endParaRPr>
                    </a:p>
                  </a:txBody>
                  <a:tcPr marL="33370" marR="33370" marT="0" marB="0"/>
                </a:tc>
                <a:tc>
                  <a:txBody>
                    <a:bodyPr/>
                    <a:lstStyle/>
                    <a:p>
                      <a:pPr algn="just">
                        <a:spcAft>
                          <a:spcPts val="0"/>
                        </a:spcAft>
                      </a:pPr>
                      <a:r>
                        <a:rPr lang="ru-RU" sz="1200">
                          <a:effectLst/>
                        </a:rPr>
                        <a:t>Стандартные обороты речи для участия в диалоге (Как вежливо попросить? Как похвалить товарища? Как правильно поблагодарить?).</a:t>
                      </a:r>
                      <a:endParaRPr lang="ru-RU" sz="1200">
                        <a:effectLst/>
                        <a:latin typeface="Calibri"/>
                        <a:ea typeface="Calibri"/>
                        <a:cs typeface="Times New Roman"/>
                      </a:endParaRPr>
                    </a:p>
                  </a:txBody>
                  <a:tcPr marL="33370" marR="33370" marT="0" marB="0"/>
                </a:tc>
                <a:tc>
                  <a:txBody>
                    <a:bodyPr/>
                    <a:lstStyle/>
                    <a:p>
                      <a:pPr>
                        <a:spcAft>
                          <a:spcPts val="0"/>
                        </a:spcAft>
                      </a:pPr>
                      <a:r>
                        <a:rPr lang="ru-RU" sz="1200">
                          <a:effectLst/>
                        </a:rPr>
                        <a:t>§ 2.</a:t>
                      </a:r>
                      <a:endParaRPr lang="ru-RU" sz="1200">
                        <a:effectLst/>
                        <a:latin typeface="Times New Roman"/>
                        <a:ea typeface="Times New Roman"/>
                      </a:endParaRPr>
                    </a:p>
                  </a:txBody>
                  <a:tcPr marL="33370" marR="33370" marT="0" marB="0"/>
                </a:tc>
                <a:tc>
                  <a:txBody>
                    <a:bodyPr/>
                    <a:lstStyle/>
                    <a:p>
                      <a:pPr algn="ctr">
                        <a:spcAft>
                          <a:spcPts val="0"/>
                        </a:spcAft>
                      </a:pPr>
                      <a:r>
                        <a:rPr lang="ru-RU" sz="1200">
                          <a:effectLst/>
                        </a:rPr>
                        <a:t>2</a:t>
                      </a:r>
                      <a:endParaRPr lang="ru-RU" sz="1200">
                        <a:effectLst/>
                        <a:latin typeface="Times New Roman"/>
                        <a:ea typeface="Times New Roman"/>
                      </a:endParaRPr>
                    </a:p>
                  </a:txBody>
                  <a:tcPr marL="33370" marR="33370" marT="0" marB="0"/>
                </a:tc>
                <a:tc>
                  <a:txBody>
                    <a:bodyPr/>
                    <a:lstStyle/>
                    <a:p>
                      <a:pPr algn="just">
                        <a:spcAft>
                          <a:spcPts val="0"/>
                        </a:spcAft>
                      </a:pPr>
                      <a:r>
                        <a:rPr lang="ru-RU" sz="800" dirty="0">
                          <a:effectLst/>
                        </a:rPr>
                        <a:t>Обучение грамоте</a:t>
                      </a:r>
                      <a:endParaRPr lang="ru-RU" sz="800" dirty="0">
                        <a:effectLst/>
                        <a:latin typeface="Calibri"/>
                        <a:ea typeface="Calibri"/>
                        <a:cs typeface="Times New Roman"/>
                      </a:endParaRPr>
                    </a:p>
                  </a:txBody>
                  <a:tcPr marL="33370" marR="33370" marT="0" marB="0"/>
                </a:tc>
                <a:extLst>
                  <a:ext uri="{0D108BD9-81ED-4DB2-BD59-A6C34878D82A}">
                    <a16:rowId xmlns:a16="http://schemas.microsoft.com/office/drawing/2014/main" val="10003"/>
                  </a:ext>
                </a:extLst>
              </a:tr>
              <a:tr h="379192">
                <a:tc>
                  <a:txBody>
                    <a:bodyPr/>
                    <a:lstStyle/>
                    <a:p>
                      <a:pPr>
                        <a:spcAft>
                          <a:spcPts val="0"/>
                        </a:spcAft>
                      </a:pPr>
                      <a:r>
                        <a:rPr lang="ru-RU" sz="1200">
                          <a:effectLst/>
                        </a:rPr>
                        <a:t>5</a:t>
                      </a:r>
                      <a:endParaRPr lang="ru-RU" sz="1200">
                        <a:effectLst/>
                        <a:latin typeface="Times New Roman"/>
                        <a:ea typeface="Times New Roman"/>
                      </a:endParaRPr>
                    </a:p>
                  </a:txBody>
                  <a:tcPr marL="33370" marR="33370" marT="0" marB="0"/>
                </a:tc>
                <a:tc>
                  <a:txBody>
                    <a:bodyPr/>
                    <a:lstStyle/>
                    <a:p>
                      <a:pPr>
                        <a:spcAft>
                          <a:spcPts val="0"/>
                        </a:spcAft>
                      </a:pPr>
                      <a:r>
                        <a:rPr lang="ru-RU" sz="1200" dirty="0">
                          <a:effectLst/>
                        </a:rPr>
                        <a:t>Как люди приветствуют друг друга</a:t>
                      </a:r>
                      <a:endParaRPr lang="ru-RU" sz="1200" dirty="0">
                        <a:effectLst/>
                        <a:latin typeface="Times New Roman"/>
                        <a:ea typeface="Times New Roman"/>
                      </a:endParaRPr>
                    </a:p>
                  </a:txBody>
                  <a:tcPr marL="33370" marR="33370" marT="0" marB="0"/>
                </a:tc>
                <a:tc>
                  <a:txBody>
                    <a:bodyPr/>
                    <a:lstStyle/>
                    <a:p>
                      <a:pPr algn="just">
                        <a:spcAft>
                          <a:spcPts val="0"/>
                        </a:spcAft>
                      </a:pPr>
                      <a:r>
                        <a:rPr lang="ru-RU" sz="1200">
                          <a:effectLst/>
                        </a:rPr>
                        <a:t>Секреты диалога: учимся разговаривать друг с другом и со взрослыми.</a:t>
                      </a:r>
                      <a:endParaRPr lang="ru-RU" sz="1200">
                        <a:effectLst/>
                        <a:latin typeface="Calibri"/>
                        <a:ea typeface="Calibri"/>
                        <a:cs typeface="Times New Roman"/>
                      </a:endParaRPr>
                    </a:p>
                  </a:txBody>
                  <a:tcPr marL="33370" marR="33370" marT="0" marB="0"/>
                </a:tc>
                <a:tc>
                  <a:txBody>
                    <a:bodyPr/>
                    <a:lstStyle/>
                    <a:p>
                      <a:pPr>
                        <a:spcAft>
                          <a:spcPts val="0"/>
                        </a:spcAft>
                      </a:pPr>
                      <a:r>
                        <a:rPr lang="ru-RU" sz="1200">
                          <a:effectLst/>
                        </a:rPr>
                        <a:t>§ 3.</a:t>
                      </a:r>
                      <a:endParaRPr lang="ru-RU" sz="1200">
                        <a:effectLst/>
                        <a:latin typeface="Times New Roman"/>
                        <a:ea typeface="Times New Roman"/>
                      </a:endParaRPr>
                    </a:p>
                  </a:txBody>
                  <a:tcPr marL="33370" marR="33370" marT="0" marB="0"/>
                </a:tc>
                <a:tc>
                  <a:txBody>
                    <a:bodyPr/>
                    <a:lstStyle/>
                    <a:p>
                      <a:pPr algn="ctr">
                        <a:spcAft>
                          <a:spcPts val="0"/>
                        </a:spcAft>
                      </a:pPr>
                      <a:r>
                        <a:rPr lang="ru-RU" sz="1200">
                          <a:effectLst/>
                        </a:rPr>
                        <a:t>1</a:t>
                      </a:r>
                      <a:endParaRPr lang="ru-RU" sz="1200">
                        <a:effectLst/>
                        <a:latin typeface="Times New Roman"/>
                        <a:ea typeface="Times New Roman"/>
                      </a:endParaRPr>
                    </a:p>
                  </a:txBody>
                  <a:tcPr marL="33370" marR="33370" marT="0" marB="0"/>
                </a:tc>
                <a:tc>
                  <a:txBody>
                    <a:bodyPr/>
                    <a:lstStyle/>
                    <a:p>
                      <a:pPr algn="just">
                        <a:spcAft>
                          <a:spcPts val="0"/>
                        </a:spcAft>
                      </a:pPr>
                      <a:r>
                        <a:rPr lang="ru-RU" sz="800" dirty="0">
                          <a:effectLst/>
                        </a:rPr>
                        <a:t>Обучение грамоте</a:t>
                      </a:r>
                      <a:endParaRPr lang="ru-RU" sz="800" dirty="0">
                        <a:effectLst/>
                        <a:latin typeface="Calibri"/>
                        <a:ea typeface="Calibri"/>
                        <a:cs typeface="Times New Roman"/>
                      </a:endParaRPr>
                    </a:p>
                  </a:txBody>
                  <a:tcPr marL="33370" marR="33370" marT="0" marB="0"/>
                </a:tc>
                <a:extLst>
                  <a:ext uri="{0D108BD9-81ED-4DB2-BD59-A6C34878D82A}">
                    <a16:rowId xmlns:a16="http://schemas.microsoft.com/office/drawing/2014/main" val="10004"/>
                  </a:ext>
                </a:extLst>
              </a:tr>
              <a:tr h="379192">
                <a:tc>
                  <a:txBody>
                    <a:bodyPr/>
                    <a:lstStyle/>
                    <a:p>
                      <a:pPr>
                        <a:spcAft>
                          <a:spcPts val="0"/>
                        </a:spcAft>
                      </a:pPr>
                      <a:r>
                        <a:rPr lang="ru-RU" sz="1200">
                          <a:effectLst/>
                        </a:rPr>
                        <a:t>6</a:t>
                      </a:r>
                      <a:endParaRPr lang="ru-RU" sz="1200">
                        <a:effectLst/>
                        <a:latin typeface="Times New Roman"/>
                        <a:ea typeface="Times New Roman"/>
                      </a:endParaRPr>
                    </a:p>
                  </a:txBody>
                  <a:tcPr marL="33370" marR="33370" marT="0" marB="0"/>
                </a:tc>
                <a:tc>
                  <a:txBody>
                    <a:bodyPr/>
                    <a:lstStyle/>
                    <a:p>
                      <a:pPr>
                        <a:spcAft>
                          <a:spcPts val="0"/>
                        </a:spcAft>
                      </a:pPr>
                      <a:r>
                        <a:rPr lang="ru-RU" sz="1200">
                          <a:effectLst/>
                        </a:rPr>
                        <a:t>Зачем людям имена</a:t>
                      </a:r>
                    </a:p>
                    <a:p>
                      <a:pPr>
                        <a:spcAft>
                          <a:spcPts val="0"/>
                        </a:spcAft>
                      </a:pPr>
                      <a:r>
                        <a:rPr lang="ru-RU" sz="1200">
                          <a:effectLst/>
                        </a:rPr>
                        <a:t> </a:t>
                      </a:r>
                      <a:endParaRPr lang="ru-RU" sz="1200">
                        <a:effectLst/>
                        <a:latin typeface="Times New Roman"/>
                        <a:ea typeface="Times New Roman"/>
                      </a:endParaRPr>
                    </a:p>
                  </a:txBody>
                  <a:tcPr marL="33370" marR="33370" marT="0" marB="0"/>
                </a:tc>
                <a:tc>
                  <a:txBody>
                    <a:bodyPr/>
                    <a:lstStyle/>
                    <a:p>
                      <a:pPr algn="just">
                        <a:spcAft>
                          <a:spcPts val="0"/>
                        </a:spcAft>
                      </a:pPr>
                      <a:r>
                        <a:rPr lang="ru-RU" sz="1200" dirty="0">
                          <a:effectLst/>
                        </a:rPr>
                        <a:t>Имена в малых жанрах фольклора</a:t>
                      </a:r>
                      <a:endParaRPr lang="ru-RU" sz="1200" dirty="0">
                        <a:effectLst/>
                        <a:latin typeface="Calibri"/>
                        <a:ea typeface="Calibri"/>
                        <a:cs typeface="Times New Roman"/>
                      </a:endParaRPr>
                    </a:p>
                  </a:txBody>
                  <a:tcPr marL="33370" marR="33370" marT="0" marB="0"/>
                </a:tc>
                <a:tc>
                  <a:txBody>
                    <a:bodyPr/>
                    <a:lstStyle/>
                    <a:p>
                      <a:pPr>
                        <a:spcAft>
                          <a:spcPts val="0"/>
                        </a:spcAft>
                      </a:pPr>
                      <a:r>
                        <a:rPr lang="ru-RU" sz="1200">
                          <a:effectLst/>
                        </a:rPr>
                        <a:t>§ 4.</a:t>
                      </a:r>
                      <a:endParaRPr lang="ru-RU" sz="1200">
                        <a:effectLst/>
                        <a:latin typeface="Times New Roman"/>
                        <a:ea typeface="Times New Roman"/>
                      </a:endParaRPr>
                    </a:p>
                  </a:txBody>
                  <a:tcPr marL="33370" marR="33370" marT="0" marB="0"/>
                </a:tc>
                <a:tc>
                  <a:txBody>
                    <a:bodyPr/>
                    <a:lstStyle/>
                    <a:p>
                      <a:pPr algn="ctr">
                        <a:spcAft>
                          <a:spcPts val="0"/>
                        </a:spcAft>
                      </a:pPr>
                      <a:r>
                        <a:rPr lang="ru-RU" sz="1200">
                          <a:effectLst/>
                        </a:rPr>
                        <a:t>1</a:t>
                      </a:r>
                      <a:endParaRPr lang="ru-RU" sz="1200">
                        <a:effectLst/>
                        <a:latin typeface="Times New Roman"/>
                        <a:ea typeface="Times New Roman"/>
                      </a:endParaRPr>
                    </a:p>
                  </a:txBody>
                  <a:tcPr marL="33370" marR="33370" marT="0" marB="0"/>
                </a:tc>
                <a:tc>
                  <a:txBody>
                    <a:bodyPr/>
                    <a:lstStyle/>
                    <a:p>
                      <a:pPr algn="just">
                        <a:spcAft>
                          <a:spcPts val="0"/>
                        </a:spcAft>
                      </a:pPr>
                      <a:r>
                        <a:rPr lang="ru-RU" sz="800" dirty="0">
                          <a:effectLst/>
                        </a:rPr>
                        <a:t>Обучение грамоте</a:t>
                      </a:r>
                      <a:endParaRPr lang="ru-RU" sz="800" dirty="0">
                        <a:effectLst/>
                        <a:latin typeface="Calibri"/>
                        <a:ea typeface="Calibri"/>
                        <a:cs typeface="Times New Roman"/>
                      </a:endParaRPr>
                    </a:p>
                  </a:txBody>
                  <a:tcPr marL="33370" marR="33370" marT="0" marB="0"/>
                </a:tc>
                <a:extLst>
                  <a:ext uri="{0D108BD9-81ED-4DB2-BD59-A6C34878D82A}">
                    <a16:rowId xmlns:a16="http://schemas.microsoft.com/office/drawing/2014/main" val="10005"/>
                  </a:ext>
                </a:extLst>
              </a:tr>
              <a:tr h="379192">
                <a:tc>
                  <a:txBody>
                    <a:bodyPr/>
                    <a:lstStyle/>
                    <a:p>
                      <a:pPr>
                        <a:spcAft>
                          <a:spcPts val="0"/>
                        </a:spcAft>
                      </a:pPr>
                      <a:r>
                        <a:rPr lang="ru-RU" sz="1200">
                          <a:effectLst/>
                        </a:rPr>
                        <a:t>7-8</a:t>
                      </a:r>
                      <a:endParaRPr lang="ru-RU" sz="1200">
                        <a:effectLst/>
                        <a:latin typeface="Times New Roman"/>
                        <a:ea typeface="Times New Roman"/>
                      </a:endParaRPr>
                    </a:p>
                  </a:txBody>
                  <a:tcPr marL="33370" marR="33370" marT="0" marB="0"/>
                </a:tc>
                <a:tc>
                  <a:txBody>
                    <a:bodyPr/>
                    <a:lstStyle/>
                    <a:p>
                      <a:pPr>
                        <a:spcAft>
                          <a:spcPts val="0"/>
                        </a:spcAft>
                      </a:pPr>
                      <a:r>
                        <a:rPr lang="ru-RU" sz="1200">
                          <a:effectLst/>
                        </a:rPr>
                        <a:t>Спрашиваем и отвечаем</a:t>
                      </a:r>
                    </a:p>
                    <a:p>
                      <a:pPr>
                        <a:spcAft>
                          <a:spcPts val="0"/>
                        </a:spcAft>
                      </a:pPr>
                      <a:r>
                        <a:rPr lang="ru-RU" sz="1200">
                          <a:effectLst/>
                        </a:rPr>
                        <a:t> </a:t>
                      </a:r>
                      <a:endParaRPr lang="ru-RU" sz="1200">
                        <a:effectLst/>
                        <a:latin typeface="Times New Roman"/>
                        <a:ea typeface="Times New Roman"/>
                      </a:endParaRPr>
                    </a:p>
                  </a:txBody>
                  <a:tcPr marL="33370" marR="33370" marT="0" marB="0"/>
                </a:tc>
                <a:tc>
                  <a:txBody>
                    <a:bodyPr/>
                    <a:lstStyle/>
                    <a:p>
                      <a:pPr algn="just">
                        <a:spcAft>
                          <a:spcPts val="0"/>
                        </a:spcAft>
                      </a:pPr>
                      <a:r>
                        <a:rPr lang="ru-RU" sz="1200" dirty="0">
                          <a:effectLst/>
                        </a:rPr>
                        <a:t>Цели и виды вопросов (вопрос-уточнение, вопрос как запрос на новое содержание). </a:t>
                      </a:r>
                      <a:endParaRPr lang="ru-RU" sz="1200" dirty="0">
                        <a:effectLst/>
                        <a:latin typeface="Calibri"/>
                        <a:ea typeface="Calibri"/>
                        <a:cs typeface="Times New Roman"/>
                      </a:endParaRPr>
                    </a:p>
                  </a:txBody>
                  <a:tcPr marL="33370" marR="33370" marT="0" marB="0"/>
                </a:tc>
                <a:tc>
                  <a:txBody>
                    <a:bodyPr/>
                    <a:lstStyle/>
                    <a:p>
                      <a:pPr>
                        <a:spcAft>
                          <a:spcPts val="0"/>
                        </a:spcAft>
                      </a:pPr>
                      <a:r>
                        <a:rPr lang="ru-RU" sz="1200">
                          <a:effectLst/>
                        </a:rPr>
                        <a:t>§ 5.</a:t>
                      </a:r>
                      <a:endParaRPr lang="ru-RU" sz="1200">
                        <a:effectLst/>
                        <a:latin typeface="Times New Roman"/>
                        <a:ea typeface="Times New Roman"/>
                      </a:endParaRPr>
                    </a:p>
                  </a:txBody>
                  <a:tcPr marL="33370" marR="33370" marT="0" marB="0"/>
                </a:tc>
                <a:tc>
                  <a:txBody>
                    <a:bodyPr/>
                    <a:lstStyle/>
                    <a:p>
                      <a:pPr algn="ctr">
                        <a:spcAft>
                          <a:spcPts val="0"/>
                        </a:spcAft>
                      </a:pPr>
                      <a:r>
                        <a:rPr lang="ru-RU" sz="1200">
                          <a:effectLst/>
                        </a:rPr>
                        <a:t>2</a:t>
                      </a:r>
                      <a:endParaRPr lang="ru-RU" sz="1200">
                        <a:effectLst/>
                        <a:latin typeface="Times New Roman"/>
                        <a:ea typeface="Times New Roman"/>
                      </a:endParaRPr>
                    </a:p>
                  </a:txBody>
                  <a:tcPr marL="33370" marR="33370" marT="0" marB="0"/>
                </a:tc>
                <a:tc>
                  <a:txBody>
                    <a:bodyPr/>
                    <a:lstStyle/>
                    <a:p>
                      <a:pPr algn="just">
                        <a:spcAft>
                          <a:spcPts val="0"/>
                        </a:spcAft>
                      </a:pPr>
                      <a:r>
                        <a:rPr lang="ru-RU" sz="800" dirty="0">
                          <a:effectLst/>
                        </a:rPr>
                        <a:t>Обучение грамоте</a:t>
                      </a:r>
                      <a:endParaRPr lang="ru-RU" sz="800" dirty="0">
                        <a:effectLst/>
                        <a:latin typeface="Calibri"/>
                        <a:ea typeface="Calibri"/>
                        <a:cs typeface="Times New Roman"/>
                      </a:endParaRPr>
                    </a:p>
                  </a:txBody>
                  <a:tcPr marL="33370" marR="33370" marT="0" marB="0"/>
                </a:tc>
                <a:extLst>
                  <a:ext uri="{0D108BD9-81ED-4DB2-BD59-A6C34878D82A}">
                    <a16:rowId xmlns:a16="http://schemas.microsoft.com/office/drawing/2014/main" val="10006"/>
                  </a:ext>
                </a:extLst>
              </a:tr>
              <a:tr h="126397">
                <a:tc>
                  <a:txBody>
                    <a:bodyPr/>
                    <a:lstStyle/>
                    <a:p>
                      <a:pPr>
                        <a:spcAft>
                          <a:spcPts val="0"/>
                        </a:spcAft>
                      </a:pPr>
                      <a:r>
                        <a:rPr lang="ru-RU" sz="1200">
                          <a:effectLst/>
                        </a:rPr>
                        <a:t> </a:t>
                      </a:r>
                      <a:endParaRPr lang="ru-RU" sz="1200">
                        <a:effectLst/>
                        <a:latin typeface="Times New Roman"/>
                        <a:ea typeface="Times New Roman"/>
                      </a:endParaRPr>
                    </a:p>
                  </a:txBody>
                  <a:tcPr marL="33370" marR="33370" marT="0" marB="0"/>
                </a:tc>
                <a:tc gridSpan="2">
                  <a:txBody>
                    <a:bodyPr/>
                    <a:lstStyle/>
                    <a:p>
                      <a:pPr algn="just">
                        <a:spcAft>
                          <a:spcPts val="0"/>
                        </a:spcAft>
                      </a:pPr>
                      <a:r>
                        <a:rPr lang="ru-RU" sz="1200" dirty="0">
                          <a:effectLst/>
                        </a:rPr>
                        <a:t>Раздел 3.  Русский язык: прошлое и настоящее</a:t>
                      </a:r>
                      <a:endParaRPr lang="ru-RU" sz="1200" dirty="0">
                        <a:effectLst/>
                        <a:latin typeface="Calibri"/>
                        <a:ea typeface="Calibri"/>
                        <a:cs typeface="Times New Roman"/>
                      </a:endParaRPr>
                    </a:p>
                  </a:txBody>
                  <a:tcPr marL="33370" marR="33370" marT="0" marB="0"/>
                </a:tc>
                <a:tc hMerge="1">
                  <a:txBody>
                    <a:bodyPr/>
                    <a:lstStyle/>
                    <a:p>
                      <a:endParaRPr lang="ru-RU"/>
                    </a:p>
                  </a:txBody>
                  <a:tcPr/>
                </a:tc>
                <a:tc>
                  <a:txBody>
                    <a:bodyPr/>
                    <a:lstStyle/>
                    <a:p>
                      <a:pPr>
                        <a:spcAft>
                          <a:spcPts val="0"/>
                        </a:spcAft>
                      </a:pPr>
                      <a:r>
                        <a:rPr lang="ru-RU" sz="1200">
                          <a:effectLst/>
                        </a:rPr>
                        <a:t> </a:t>
                      </a:r>
                      <a:endParaRPr lang="ru-RU" sz="1200">
                        <a:effectLst/>
                        <a:latin typeface="Times New Roman"/>
                        <a:ea typeface="Times New Roman"/>
                      </a:endParaRPr>
                    </a:p>
                  </a:txBody>
                  <a:tcPr marL="33370" marR="33370" marT="0" marB="0"/>
                </a:tc>
                <a:tc>
                  <a:txBody>
                    <a:bodyPr/>
                    <a:lstStyle/>
                    <a:p>
                      <a:pPr algn="ctr">
                        <a:spcAft>
                          <a:spcPts val="0"/>
                        </a:spcAft>
                      </a:pPr>
                      <a:r>
                        <a:rPr lang="ru-RU" sz="1200">
                          <a:effectLst/>
                        </a:rPr>
                        <a:t>12</a:t>
                      </a:r>
                      <a:endParaRPr lang="ru-RU" sz="1200">
                        <a:effectLst/>
                        <a:latin typeface="Times New Roman"/>
                        <a:ea typeface="Times New Roman"/>
                      </a:endParaRPr>
                    </a:p>
                  </a:txBody>
                  <a:tcPr marL="33370" marR="33370" marT="0" marB="0"/>
                </a:tc>
                <a:tc>
                  <a:txBody>
                    <a:bodyPr/>
                    <a:lstStyle/>
                    <a:p>
                      <a:pPr algn="just">
                        <a:spcAft>
                          <a:spcPts val="0"/>
                        </a:spcAft>
                      </a:pPr>
                      <a:r>
                        <a:rPr lang="ru-RU" sz="800" dirty="0">
                          <a:effectLst/>
                        </a:rPr>
                        <a:t> </a:t>
                      </a:r>
                      <a:endParaRPr lang="ru-RU" sz="800" dirty="0">
                        <a:effectLst/>
                        <a:latin typeface="Calibri"/>
                        <a:ea typeface="Calibri"/>
                        <a:cs typeface="Times New Roman"/>
                      </a:endParaRPr>
                    </a:p>
                  </a:txBody>
                  <a:tcPr marL="33370" marR="33370" marT="0" marB="0"/>
                </a:tc>
                <a:extLst>
                  <a:ext uri="{0D108BD9-81ED-4DB2-BD59-A6C34878D82A}">
                    <a16:rowId xmlns:a16="http://schemas.microsoft.com/office/drawing/2014/main" val="10007"/>
                  </a:ext>
                </a:extLst>
              </a:tr>
              <a:tr h="1014794">
                <a:tc>
                  <a:txBody>
                    <a:bodyPr/>
                    <a:lstStyle/>
                    <a:p>
                      <a:pPr>
                        <a:spcAft>
                          <a:spcPts val="0"/>
                        </a:spcAft>
                      </a:pPr>
                      <a:r>
                        <a:rPr lang="ru-RU" sz="1200">
                          <a:effectLst/>
                        </a:rPr>
                        <a:t>9-12</a:t>
                      </a:r>
                      <a:endParaRPr lang="ru-RU" sz="1200">
                        <a:effectLst/>
                        <a:latin typeface="Times New Roman"/>
                        <a:ea typeface="Times New Roman"/>
                      </a:endParaRPr>
                    </a:p>
                  </a:txBody>
                  <a:tcPr marL="33370" marR="33370" marT="0" marB="0"/>
                </a:tc>
                <a:tc>
                  <a:txBody>
                    <a:bodyPr/>
                    <a:lstStyle/>
                    <a:p>
                      <a:pPr>
                        <a:spcAft>
                          <a:spcPts val="0"/>
                        </a:spcAft>
                      </a:pPr>
                      <a:r>
                        <a:rPr lang="ru-RU" sz="1200">
                          <a:effectLst/>
                        </a:rPr>
                        <a:t>Как писали в старину</a:t>
                      </a:r>
                    </a:p>
                    <a:p>
                      <a:pPr>
                        <a:spcAft>
                          <a:spcPts val="0"/>
                        </a:spcAft>
                      </a:pPr>
                      <a:r>
                        <a:rPr lang="ru-RU" sz="1200">
                          <a:effectLst/>
                        </a:rPr>
                        <a:t> </a:t>
                      </a:r>
                      <a:endParaRPr lang="ru-RU" sz="1200">
                        <a:effectLst/>
                        <a:latin typeface="Times New Roman"/>
                        <a:ea typeface="Times New Roman"/>
                      </a:endParaRPr>
                    </a:p>
                  </a:txBody>
                  <a:tcPr marL="33370" marR="33370" marT="0" marB="0"/>
                </a:tc>
                <a:tc>
                  <a:txBody>
                    <a:bodyPr/>
                    <a:lstStyle/>
                    <a:p>
                      <a:pPr algn="just">
                        <a:spcAft>
                          <a:spcPts val="0"/>
                        </a:spcAft>
                      </a:pPr>
                      <a:r>
                        <a:rPr lang="ru-RU" sz="1200" dirty="0">
                          <a:effectLst/>
                        </a:rPr>
                        <a:t>Особенности оформления книг в Древней Руси: оформление красной строки и заставок. Сведения об истории русской письменности: как появились буквы современного русского алфавита. Практическая работа: «Оформление предложенных красных срок и заставок».</a:t>
                      </a:r>
                      <a:endParaRPr lang="ru-RU" sz="1200" dirty="0">
                        <a:effectLst/>
                        <a:latin typeface="Calibri"/>
                        <a:ea typeface="Calibri"/>
                        <a:cs typeface="Times New Roman"/>
                      </a:endParaRPr>
                    </a:p>
                  </a:txBody>
                  <a:tcPr marL="33370" marR="33370" marT="0" marB="0"/>
                </a:tc>
                <a:tc>
                  <a:txBody>
                    <a:bodyPr/>
                    <a:lstStyle/>
                    <a:p>
                      <a:pPr>
                        <a:spcAft>
                          <a:spcPts val="0"/>
                        </a:spcAft>
                      </a:pPr>
                      <a:r>
                        <a:rPr lang="ru-RU" sz="1200">
                          <a:effectLst/>
                        </a:rPr>
                        <a:t>§ 10.</a:t>
                      </a:r>
                      <a:endParaRPr lang="ru-RU" sz="1200">
                        <a:effectLst/>
                        <a:latin typeface="Times New Roman"/>
                        <a:ea typeface="Times New Roman"/>
                      </a:endParaRPr>
                    </a:p>
                  </a:txBody>
                  <a:tcPr marL="33370" marR="33370" marT="0" marB="0"/>
                </a:tc>
                <a:tc>
                  <a:txBody>
                    <a:bodyPr/>
                    <a:lstStyle/>
                    <a:p>
                      <a:pPr algn="ctr">
                        <a:spcAft>
                          <a:spcPts val="0"/>
                        </a:spcAft>
                      </a:pPr>
                      <a:r>
                        <a:rPr lang="ru-RU" sz="1200">
                          <a:effectLst/>
                        </a:rPr>
                        <a:t>4</a:t>
                      </a:r>
                      <a:endParaRPr lang="ru-RU" sz="1200">
                        <a:effectLst/>
                        <a:latin typeface="Times New Roman"/>
                        <a:ea typeface="Times New Roman"/>
                      </a:endParaRPr>
                    </a:p>
                  </a:txBody>
                  <a:tcPr marL="33370" marR="33370" marT="0" marB="0"/>
                </a:tc>
                <a:tc>
                  <a:txBody>
                    <a:bodyPr/>
                    <a:lstStyle/>
                    <a:p>
                      <a:pPr algn="just">
                        <a:spcAft>
                          <a:spcPts val="0"/>
                        </a:spcAft>
                      </a:pPr>
                      <a:r>
                        <a:rPr lang="ru-RU" sz="800" dirty="0">
                          <a:effectLst/>
                        </a:rPr>
                        <a:t>Обучение грамоте</a:t>
                      </a:r>
                      <a:endParaRPr lang="ru-RU" sz="800" dirty="0">
                        <a:effectLst/>
                        <a:latin typeface="Calibri"/>
                        <a:ea typeface="Calibri"/>
                        <a:cs typeface="Times New Roman"/>
                      </a:endParaRPr>
                    </a:p>
                  </a:txBody>
                  <a:tcPr marL="33370" marR="33370" marT="0" marB="0"/>
                </a:tc>
                <a:extLst>
                  <a:ext uri="{0D108BD9-81ED-4DB2-BD59-A6C34878D82A}">
                    <a16:rowId xmlns:a16="http://schemas.microsoft.com/office/drawing/2014/main" val="10008"/>
                  </a:ext>
                </a:extLst>
              </a:tr>
              <a:tr h="563773">
                <a:tc>
                  <a:txBody>
                    <a:bodyPr/>
                    <a:lstStyle/>
                    <a:p>
                      <a:pPr>
                        <a:spcAft>
                          <a:spcPts val="0"/>
                        </a:spcAft>
                      </a:pPr>
                      <a:r>
                        <a:rPr lang="ru-RU" sz="1200">
                          <a:effectLst/>
                        </a:rPr>
                        <a:t>13-16</a:t>
                      </a:r>
                      <a:endParaRPr lang="ru-RU" sz="1200">
                        <a:effectLst/>
                        <a:latin typeface="Times New Roman"/>
                        <a:ea typeface="Times New Roman"/>
                      </a:endParaRPr>
                    </a:p>
                  </a:txBody>
                  <a:tcPr marL="33370" marR="33370" marT="0" marB="0"/>
                </a:tc>
                <a:tc>
                  <a:txBody>
                    <a:bodyPr/>
                    <a:lstStyle/>
                    <a:p>
                      <a:pPr>
                        <a:spcAft>
                          <a:spcPts val="0"/>
                        </a:spcAft>
                      </a:pPr>
                      <a:r>
                        <a:rPr lang="ru-RU" sz="1200">
                          <a:effectLst/>
                        </a:rPr>
                        <a:t>Дом в старину: что как называлось</a:t>
                      </a:r>
                    </a:p>
                    <a:p>
                      <a:pPr algn="just">
                        <a:spcAft>
                          <a:spcPts val="0"/>
                        </a:spcAft>
                      </a:pPr>
                      <a:r>
                        <a:rPr lang="ru-RU" sz="1200">
                          <a:effectLst/>
                        </a:rPr>
                        <a:t> </a:t>
                      </a:r>
                      <a:endParaRPr lang="ru-RU" sz="1200">
                        <a:effectLst/>
                        <a:latin typeface="Calibri"/>
                        <a:ea typeface="Calibri"/>
                        <a:cs typeface="Times New Roman"/>
                      </a:endParaRPr>
                    </a:p>
                  </a:txBody>
                  <a:tcPr marL="33370" marR="33370" marT="0" marB="0"/>
                </a:tc>
                <a:tc>
                  <a:txBody>
                    <a:bodyPr/>
                    <a:lstStyle/>
                    <a:p>
                      <a:pPr algn="just">
                        <a:spcAft>
                          <a:spcPts val="0"/>
                        </a:spcAft>
                      </a:pPr>
                      <a:r>
                        <a:rPr lang="ru-RU" sz="1200" dirty="0">
                          <a:effectLst/>
                        </a:rPr>
                        <a:t>Слова, обозначающие предметы традиционного русского быта: дом в старину: что как называлось (изба, терем, хоромы, горница, светлица, светец, лучина и т. д)  </a:t>
                      </a:r>
                      <a:endParaRPr lang="ru-RU" sz="1200" dirty="0">
                        <a:effectLst/>
                        <a:latin typeface="Calibri"/>
                        <a:ea typeface="Calibri"/>
                        <a:cs typeface="Times New Roman"/>
                      </a:endParaRPr>
                    </a:p>
                  </a:txBody>
                  <a:tcPr marL="33370" marR="33370" marT="0" marB="0"/>
                </a:tc>
                <a:tc>
                  <a:txBody>
                    <a:bodyPr/>
                    <a:lstStyle/>
                    <a:p>
                      <a:pPr>
                        <a:spcAft>
                          <a:spcPts val="0"/>
                        </a:spcAft>
                      </a:pPr>
                      <a:r>
                        <a:rPr lang="ru-RU" sz="1200" dirty="0">
                          <a:effectLst/>
                        </a:rPr>
                        <a:t>§ 11.</a:t>
                      </a:r>
                      <a:endParaRPr lang="ru-RU" sz="1200" dirty="0">
                        <a:effectLst/>
                        <a:latin typeface="Times New Roman"/>
                        <a:ea typeface="Times New Roman"/>
                      </a:endParaRPr>
                    </a:p>
                  </a:txBody>
                  <a:tcPr marL="33370" marR="33370" marT="0" marB="0"/>
                </a:tc>
                <a:tc>
                  <a:txBody>
                    <a:bodyPr/>
                    <a:lstStyle/>
                    <a:p>
                      <a:pPr algn="ctr">
                        <a:spcAft>
                          <a:spcPts val="0"/>
                        </a:spcAft>
                      </a:pPr>
                      <a:r>
                        <a:rPr lang="ru-RU" sz="1200">
                          <a:effectLst/>
                        </a:rPr>
                        <a:t>4</a:t>
                      </a:r>
                      <a:endParaRPr lang="ru-RU" sz="1200">
                        <a:effectLst/>
                        <a:latin typeface="Times New Roman"/>
                        <a:ea typeface="Times New Roman"/>
                      </a:endParaRPr>
                    </a:p>
                  </a:txBody>
                  <a:tcPr marL="33370" marR="33370" marT="0" marB="0"/>
                </a:tc>
                <a:tc>
                  <a:txBody>
                    <a:bodyPr/>
                    <a:lstStyle/>
                    <a:p>
                      <a:pPr algn="just">
                        <a:spcAft>
                          <a:spcPts val="0"/>
                        </a:spcAft>
                      </a:pPr>
                      <a:r>
                        <a:rPr lang="ru-RU" sz="800" dirty="0">
                          <a:effectLst/>
                        </a:rPr>
                        <a:t>Обучение грамоте</a:t>
                      </a:r>
                      <a:endParaRPr lang="ru-RU" sz="800" dirty="0">
                        <a:effectLst/>
                        <a:latin typeface="Calibri"/>
                        <a:ea typeface="Calibri"/>
                        <a:cs typeface="Times New Roman"/>
                      </a:endParaRPr>
                    </a:p>
                  </a:txBody>
                  <a:tcPr marL="33370" marR="33370" marT="0" marB="0"/>
                </a:tc>
                <a:extLst>
                  <a:ext uri="{0D108BD9-81ED-4DB2-BD59-A6C34878D82A}">
                    <a16:rowId xmlns:a16="http://schemas.microsoft.com/office/drawing/2014/main" val="10009"/>
                  </a:ext>
                </a:extLst>
              </a:tr>
              <a:tr h="563773">
                <a:tc>
                  <a:txBody>
                    <a:bodyPr/>
                    <a:lstStyle/>
                    <a:p>
                      <a:pPr>
                        <a:spcAft>
                          <a:spcPts val="0"/>
                        </a:spcAft>
                      </a:pPr>
                      <a:r>
                        <a:rPr lang="ru-RU" sz="1200">
                          <a:effectLst/>
                        </a:rPr>
                        <a:t>17-20</a:t>
                      </a:r>
                      <a:endParaRPr lang="ru-RU" sz="1200">
                        <a:effectLst/>
                        <a:latin typeface="Times New Roman"/>
                        <a:ea typeface="Times New Roman"/>
                      </a:endParaRPr>
                    </a:p>
                  </a:txBody>
                  <a:tcPr marL="33370" marR="33370" marT="0" marB="0"/>
                </a:tc>
                <a:tc>
                  <a:txBody>
                    <a:bodyPr/>
                    <a:lstStyle/>
                    <a:p>
                      <a:pPr>
                        <a:spcAft>
                          <a:spcPts val="0"/>
                        </a:spcAft>
                      </a:pPr>
                      <a:r>
                        <a:rPr lang="ru-RU" sz="1200">
                          <a:effectLst/>
                        </a:rPr>
                        <a:t>Во что одевались в старину</a:t>
                      </a:r>
                    </a:p>
                    <a:p>
                      <a:pPr algn="just">
                        <a:spcAft>
                          <a:spcPts val="0"/>
                        </a:spcAft>
                      </a:pPr>
                      <a:r>
                        <a:rPr lang="ru-RU" sz="1200">
                          <a:effectLst/>
                        </a:rPr>
                        <a:t> </a:t>
                      </a:r>
                      <a:endParaRPr lang="ru-RU" sz="1200">
                        <a:effectLst/>
                        <a:latin typeface="Calibri"/>
                        <a:ea typeface="Calibri"/>
                        <a:cs typeface="Times New Roman"/>
                      </a:endParaRPr>
                    </a:p>
                  </a:txBody>
                  <a:tcPr marL="33370" marR="33370" marT="0" marB="0"/>
                </a:tc>
                <a:tc>
                  <a:txBody>
                    <a:bodyPr/>
                    <a:lstStyle/>
                    <a:p>
                      <a:pPr algn="just">
                        <a:spcAft>
                          <a:spcPts val="0"/>
                        </a:spcAft>
                      </a:pPr>
                      <a:r>
                        <a:rPr lang="ru-RU" sz="1200">
                          <a:effectLst/>
                        </a:rPr>
                        <a:t>Слова, обозначающие предметы традиционного русского быта: как называлось то, во что одевались в старину: (кафтан, кушак, рубаха,  сарафан, лапти и т.д.)  </a:t>
                      </a:r>
                      <a:endParaRPr lang="ru-RU" sz="1200">
                        <a:effectLst/>
                        <a:latin typeface="Calibri"/>
                        <a:ea typeface="Calibri"/>
                        <a:cs typeface="Times New Roman"/>
                      </a:endParaRPr>
                    </a:p>
                  </a:txBody>
                  <a:tcPr marL="33370" marR="33370" marT="0" marB="0"/>
                </a:tc>
                <a:tc>
                  <a:txBody>
                    <a:bodyPr/>
                    <a:lstStyle/>
                    <a:p>
                      <a:pPr>
                        <a:spcAft>
                          <a:spcPts val="0"/>
                        </a:spcAft>
                      </a:pPr>
                      <a:r>
                        <a:rPr lang="ru-RU" sz="1200" dirty="0">
                          <a:effectLst/>
                        </a:rPr>
                        <a:t>§ 12.</a:t>
                      </a:r>
                      <a:endParaRPr lang="ru-RU" sz="1200" dirty="0">
                        <a:effectLst/>
                        <a:latin typeface="Times New Roman"/>
                        <a:ea typeface="Times New Roman"/>
                      </a:endParaRPr>
                    </a:p>
                  </a:txBody>
                  <a:tcPr marL="33370" marR="33370" marT="0" marB="0"/>
                </a:tc>
                <a:tc>
                  <a:txBody>
                    <a:bodyPr/>
                    <a:lstStyle/>
                    <a:p>
                      <a:pPr algn="ctr">
                        <a:spcAft>
                          <a:spcPts val="0"/>
                        </a:spcAft>
                      </a:pPr>
                      <a:r>
                        <a:rPr lang="ru-RU" sz="1200">
                          <a:effectLst/>
                        </a:rPr>
                        <a:t>4</a:t>
                      </a:r>
                      <a:endParaRPr lang="ru-RU" sz="1200">
                        <a:effectLst/>
                        <a:latin typeface="Times New Roman"/>
                        <a:ea typeface="Times New Roman"/>
                      </a:endParaRPr>
                    </a:p>
                  </a:txBody>
                  <a:tcPr marL="33370" marR="33370" marT="0" marB="0"/>
                </a:tc>
                <a:tc>
                  <a:txBody>
                    <a:bodyPr/>
                    <a:lstStyle/>
                    <a:p>
                      <a:pPr algn="just">
                        <a:spcAft>
                          <a:spcPts val="0"/>
                        </a:spcAft>
                      </a:pPr>
                      <a:r>
                        <a:rPr lang="ru-RU" sz="800" dirty="0">
                          <a:effectLst/>
                        </a:rPr>
                        <a:t>Обучение грамоте</a:t>
                      </a:r>
                      <a:endParaRPr lang="ru-RU" sz="800" dirty="0">
                        <a:effectLst/>
                        <a:latin typeface="Calibri"/>
                        <a:ea typeface="Calibri"/>
                        <a:cs typeface="Times New Roman"/>
                      </a:endParaRPr>
                    </a:p>
                  </a:txBody>
                  <a:tcPr marL="33370" marR="33370" marT="0" marB="0"/>
                </a:tc>
                <a:extLst>
                  <a:ext uri="{0D108BD9-81ED-4DB2-BD59-A6C34878D82A}">
                    <a16:rowId xmlns:a16="http://schemas.microsoft.com/office/drawing/2014/main" val="10010"/>
                  </a:ext>
                </a:extLst>
              </a:tr>
              <a:tr h="126397">
                <a:tc>
                  <a:txBody>
                    <a:bodyPr/>
                    <a:lstStyle/>
                    <a:p>
                      <a:pPr>
                        <a:spcAft>
                          <a:spcPts val="0"/>
                        </a:spcAft>
                      </a:pPr>
                      <a:r>
                        <a:rPr lang="ru-RU" sz="1200">
                          <a:effectLst/>
                        </a:rPr>
                        <a:t> </a:t>
                      </a:r>
                      <a:endParaRPr lang="ru-RU" sz="1200">
                        <a:effectLst/>
                        <a:latin typeface="Times New Roman"/>
                        <a:ea typeface="Times New Roman"/>
                      </a:endParaRPr>
                    </a:p>
                  </a:txBody>
                  <a:tcPr marL="33370" marR="33370" marT="0" marB="0"/>
                </a:tc>
                <a:tc gridSpan="2">
                  <a:txBody>
                    <a:bodyPr/>
                    <a:lstStyle/>
                    <a:p>
                      <a:pPr algn="just">
                        <a:spcAft>
                          <a:spcPts val="0"/>
                        </a:spcAft>
                      </a:pPr>
                      <a:r>
                        <a:rPr lang="ru-RU" sz="1200">
                          <a:effectLst/>
                        </a:rPr>
                        <a:t>Раздел 2.  Язык в действии</a:t>
                      </a:r>
                      <a:endParaRPr lang="ru-RU" sz="1200">
                        <a:effectLst/>
                        <a:latin typeface="Calibri"/>
                        <a:ea typeface="Calibri"/>
                        <a:cs typeface="Times New Roman"/>
                      </a:endParaRPr>
                    </a:p>
                  </a:txBody>
                  <a:tcPr marL="33370" marR="33370" marT="0" marB="0"/>
                </a:tc>
                <a:tc hMerge="1">
                  <a:txBody>
                    <a:bodyPr/>
                    <a:lstStyle/>
                    <a:p>
                      <a:endParaRPr lang="ru-RU"/>
                    </a:p>
                  </a:txBody>
                  <a:tcPr/>
                </a:tc>
                <a:tc>
                  <a:txBody>
                    <a:bodyPr/>
                    <a:lstStyle/>
                    <a:p>
                      <a:pPr>
                        <a:spcAft>
                          <a:spcPts val="0"/>
                        </a:spcAft>
                      </a:pPr>
                      <a:r>
                        <a:rPr lang="ru-RU" sz="1200" dirty="0">
                          <a:effectLst/>
                        </a:rPr>
                        <a:t> </a:t>
                      </a:r>
                      <a:endParaRPr lang="ru-RU" sz="1200" dirty="0">
                        <a:effectLst/>
                        <a:latin typeface="Times New Roman"/>
                        <a:ea typeface="Times New Roman"/>
                      </a:endParaRPr>
                    </a:p>
                  </a:txBody>
                  <a:tcPr marL="33370" marR="33370" marT="0" marB="0"/>
                </a:tc>
                <a:tc>
                  <a:txBody>
                    <a:bodyPr/>
                    <a:lstStyle/>
                    <a:p>
                      <a:pPr algn="ctr">
                        <a:spcAft>
                          <a:spcPts val="0"/>
                        </a:spcAft>
                      </a:pPr>
                      <a:r>
                        <a:rPr lang="ru-RU" sz="1200">
                          <a:effectLst/>
                        </a:rPr>
                        <a:t>10</a:t>
                      </a:r>
                      <a:endParaRPr lang="ru-RU" sz="1200">
                        <a:effectLst/>
                        <a:latin typeface="Times New Roman"/>
                        <a:ea typeface="Times New Roman"/>
                      </a:endParaRPr>
                    </a:p>
                  </a:txBody>
                  <a:tcPr marL="33370" marR="33370" marT="0" marB="0"/>
                </a:tc>
                <a:tc>
                  <a:txBody>
                    <a:bodyPr/>
                    <a:lstStyle/>
                    <a:p>
                      <a:pPr algn="just">
                        <a:spcAft>
                          <a:spcPts val="0"/>
                        </a:spcAft>
                      </a:pPr>
                      <a:r>
                        <a:rPr lang="ru-RU" sz="800" dirty="0">
                          <a:effectLst/>
                        </a:rPr>
                        <a:t> </a:t>
                      </a:r>
                      <a:endParaRPr lang="ru-RU" sz="800" dirty="0">
                        <a:effectLst/>
                        <a:latin typeface="Calibri"/>
                        <a:ea typeface="Calibri"/>
                        <a:cs typeface="Times New Roman"/>
                      </a:endParaRPr>
                    </a:p>
                  </a:txBody>
                  <a:tcPr marL="33370" marR="33370" marT="0" marB="0"/>
                </a:tc>
                <a:extLst>
                  <a:ext uri="{0D108BD9-81ED-4DB2-BD59-A6C34878D82A}">
                    <a16:rowId xmlns:a16="http://schemas.microsoft.com/office/drawing/2014/main" val="10011"/>
                  </a:ext>
                </a:extLst>
              </a:tr>
              <a:tr h="336128">
                <a:tc>
                  <a:txBody>
                    <a:bodyPr/>
                    <a:lstStyle/>
                    <a:p>
                      <a:pPr>
                        <a:spcAft>
                          <a:spcPts val="0"/>
                        </a:spcAft>
                      </a:pPr>
                      <a:r>
                        <a:rPr lang="ru-RU" sz="1200">
                          <a:effectLst/>
                        </a:rPr>
                        <a:t>21-23</a:t>
                      </a:r>
                      <a:endParaRPr lang="ru-RU" sz="1200">
                        <a:effectLst/>
                        <a:latin typeface="Times New Roman"/>
                        <a:ea typeface="Times New Roman"/>
                      </a:endParaRPr>
                    </a:p>
                  </a:txBody>
                  <a:tcPr marL="33370" marR="33370" marT="0" marB="0"/>
                </a:tc>
                <a:tc>
                  <a:txBody>
                    <a:bodyPr/>
                    <a:lstStyle/>
                    <a:p>
                      <a:pPr>
                        <a:spcAft>
                          <a:spcPts val="0"/>
                        </a:spcAft>
                      </a:pPr>
                      <a:r>
                        <a:rPr lang="ru-RU" sz="1200">
                          <a:effectLst/>
                        </a:rPr>
                        <a:t>Выделяем голосом важные слова</a:t>
                      </a:r>
                      <a:endParaRPr lang="ru-RU" sz="1200">
                        <a:effectLst/>
                        <a:latin typeface="Times New Roman"/>
                        <a:ea typeface="Times New Roman"/>
                      </a:endParaRPr>
                    </a:p>
                  </a:txBody>
                  <a:tcPr marL="33370" marR="33370" marT="0" marB="0"/>
                </a:tc>
                <a:tc>
                  <a:txBody>
                    <a:bodyPr/>
                    <a:lstStyle/>
                    <a:p>
                      <a:pPr algn="just">
                        <a:spcAft>
                          <a:spcPts val="0"/>
                        </a:spcAft>
                      </a:pPr>
                      <a:r>
                        <a:rPr lang="ru-RU" sz="1200">
                          <a:effectLst/>
                        </a:rPr>
                        <a:t>Роль логического ударения</a:t>
                      </a:r>
                      <a:endParaRPr lang="ru-RU" sz="1200">
                        <a:effectLst/>
                        <a:latin typeface="Calibri"/>
                        <a:ea typeface="Calibri"/>
                        <a:cs typeface="Times New Roman"/>
                      </a:endParaRPr>
                    </a:p>
                  </a:txBody>
                  <a:tcPr marL="33370" marR="33370" marT="0" marB="0"/>
                </a:tc>
                <a:tc>
                  <a:txBody>
                    <a:bodyPr/>
                    <a:lstStyle/>
                    <a:p>
                      <a:pPr>
                        <a:spcAft>
                          <a:spcPts val="0"/>
                        </a:spcAft>
                      </a:pPr>
                      <a:r>
                        <a:rPr lang="ru-RU" sz="1200">
                          <a:effectLst/>
                        </a:rPr>
                        <a:t>§ 6.</a:t>
                      </a:r>
                      <a:endParaRPr lang="ru-RU" sz="1200">
                        <a:effectLst/>
                        <a:latin typeface="Times New Roman"/>
                        <a:ea typeface="Times New Roman"/>
                      </a:endParaRPr>
                    </a:p>
                  </a:txBody>
                  <a:tcPr marL="33370" marR="33370" marT="0" marB="0"/>
                </a:tc>
                <a:tc>
                  <a:txBody>
                    <a:bodyPr/>
                    <a:lstStyle/>
                    <a:p>
                      <a:pPr algn="ctr">
                        <a:spcAft>
                          <a:spcPts val="0"/>
                        </a:spcAft>
                      </a:pPr>
                      <a:r>
                        <a:rPr lang="ru-RU" sz="1200" dirty="0">
                          <a:effectLst/>
                        </a:rPr>
                        <a:t>3</a:t>
                      </a:r>
                      <a:endParaRPr lang="ru-RU" sz="1200" dirty="0">
                        <a:effectLst/>
                        <a:latin typeface="Times New Roman"/>
                        <a:ea typeface="Times New Roman"/>
                      </a:endParaRPr>
                    </a:p>
                  </a:txBody>
                  <a:tcPr marL="33370" marR="33370" marT="0" marB="0"/>
                </a:tc>
                <a:tc>
                  <a:txBody>
                    <a:bodyPr/>
                    <a:lstStyle/>
                    <a:p>
                      <a:pPr algn="just">
                        <a:spcAft>
                          <a:spcPts val="0"/>
                        </a:spcAft>
                      </a:pPr>
                      <a:r>
                        <a:rPr lang="ru-RU" sz="800" dirty="0">
                          <a:effectLst/>
                        </a:rPr>
                        <a:t>Русский язык</a:t>
                      </a:r>
                      <a:endParaRPr lang="ru-RU" sz="800" dirty="0">
                        <a:effectLst/>
                        <a:latin typeface="Calibri"/>
                        <a:ea typeface="Calibri"/>
                        <a:cs typeface="Times New Roman"/>
                      </a:endParaRPr>
                    </a:p>
                  </a:txBody>
                  <a:tcPr marL="33370" marR="33370" marT="0" marB="0"/>
                </a:tc>
                <a:extLst>
                  <a:ext uri="{0D108BD9-81ED-4DB2-BD59-A6C34878D82A}">
                    <a16:rowId xmlns:a16="http://schemas.microsoft.com/office/drawing/2014/main" val="10012"/>
                  </a:ext>
                </a:extLst>
              </a:tr>
              <a:tr h="252795">
                <a:tc>
                  <a:txBody>
                    <a:bodyPr/>
                    <a:lstStyle/>
                    <a:p>
                      <a:pPr>
                        <a:spcAft>
                          <a:spcPts val="0"/>
                        </a:spcAft>
                      </a:pPr>
                      <a:r>
                        <a:rPr lang="ru-RU" sz="1200">
                          <a:effectLst/>
                        </a:rPr>
                        <a:t>24</a:t>
                      </a:r>
                      <a:endParaRPr lang="ru-RU" sz="1200">
                        <a:effectLst/>
                        <a:latin typeface="Times New Roman"/>
                        <a:ea typeface="Times New Roman"/>
                      </a:endParaRPr>
                    </a:p>
                  </a:txBody>
                  <a:tcPr marL="33370" marR="33370" marT="0" marB="0"/>
                </a:tc>
                <a:tc>
                  <a:txBody>
                    <a:bodyPr/>
                    <a:lstStyle/>
                    <a:p>
                      <a:pPr>
                        <a:spcAft>
                          <a:spcPts val="0"/>
                        </a:spcAft>
                      </a:pPr>
                      <a:r>
                        <a:rPr lang="ru-RU" sz="1200">
                          <a:effectLst/>
                        </a:rPr>
                        <a:t>Как можно играть звуками</a:t>
                      </a:r>
                      <a:endParaRPr lang="ru-RU" sz="1200">
                        <a:effectLst/>
                        <a:latin typeface="Times New Roman"/>
                        <a:ea typeface="Times New Roman"/>
                      </a:endParaRPr>
                    </a:p>
                  </a:txBody>
                  <a:tcPr marL="33370" marR="33370" marT="0" marB="0"/>
                </a:tc>
                <a:tc>
                  <a:txBody>
                    <a:bodyPr/>
                    <a:lstStyle/>
                    <a:p>
                      <a:pPr algn="just">
                        <a:spcAft>
                          <a:spcPts val="0"/>
                        </a:spcAft>
                      </a:pPr>
                      <a:r>
                        <a:rPr lang="ru-RU" sz="1200">
                          <a:effectLst/>
                        </a:rPr>
                        <a:t>Звукопись в стихотворном художественном тексте.</a:t>
                      </a:r>
                      <a:endParaRPr lang="ru-RU" sz="1200">
                        <a:effectLst/>
                        <a:latin typeface="Times New Roman"/>
                        <a:ea typeface="Times New Roman"/>
                      </a:endParaRPr>
                    </a:p>
                  </a:txBody>
                  <a:tcPr marL="33370" marR="33370" marT="0" marB="0"/>
                </a:tc>
                <a:tc>
                  <a:txBody>
                    <a:bodyPr/>
                    <a:lstStyle/>
                    <a:p>
                      <a:pPr>
                        <a:spcAft>
                          <a:spcPts val="0"/>
                        </a:spcAft>
                      </a:pPr>
                      <a:r>
                        <a:rPr lang="ru-RU" sz="1200">
                          <a:effectLst/>
                        </a:rPr>
                        <a:t>§ 7.</a:t>
                      </a:r>
                      <a:endParaRPr lang="ru-RU" sz="1200">
                        <a:effectLst/>
                        <a:latin typeface="Times New Roman"/>
                        <a:ea typeface="Times New Roman"/>
                      </a:endParaRPr>
                    </a:p>
                  </a:txBody>
                  <a:tcPr marL="33370" marR="33370" marT="0" marB="0"/>
                </a:tc>
                <a:tc>
                  <a:txBody>
                    <a:bodyPr/>
                    <a:lstStyle/>
                    <a:p>
                      <a:pPr algn="ctr">
                        <a:spcAft>
                          <a:spcPts val="0"/>
                        </a:spcAft>
                      </a:pPr>
                      <a:r>
                        <a:rPr lang="ru-RU" sz="1200" dirty="0">
                          <a:effectLst/>
                        </a:rPr>
                        <a:t>1</a:t>
                      </a:r>
                      <a:endParaRPr lang="ru-RU" sz="1200" dirty="0">
                        <a:effectLst/>
                        <a:latin typeface="Times New Roman"/>
                        <a:ea typeface="Times New Roman"/>
                      </a:endParaRPr>
                    </a:p>
                  </a:txBody>
                  <a:tcPr marL="33370" marR="33370" marT="0" marB="0"/>
                </a:tc>
                <a:tc>
                  <a:txBody>
                    <a:bodyPr/>
                    <a:lstStyle/>
                    <a:p>
                      <a:pPr algn="just">
                        <a:spcAft>
                          <a:spcPts val="0"/>
                        </a:spcAft>
                      </a:pPr>
                      <a:r>
                        <a:rPr lang="ru-RU" sz="800" dirty="0">
                          <a:effectLst/>
                        </a:rPr>
                        <a:t>Русский язык</a:t>
                      </a:r>
                      <a:endParaRPr lang="ru-RU" sz="800" dirty="0">
                        <a:effectLst/>
                        <a:latin typeface="Calibri"/>
                        <a:ea typeface="Calibri"/>
                        <a:cs typeface="Times New Roman"/>
                      </a:endParaRPr>
                    </a:p>
                  </a:txBody>
                  <a:tcPr marL="33370" marR="33370" marT="0" marB="0"/>
                </a:tc>
                <a:extLst>
                  <a:ext uri="{0D108BD9-81ED-4DB2-BD59-A6C34878D82A}">
                    <a16:rowId xmlns:a16="http://schemas.microsoft.com/office/drawing/2014/main" val="10013"/>
                  </a:ext>
                </a:extLst>
              </a:tr>
              <a:tr h="252795">
                <a:tc>
                  <a:txBody>
                    <a:bodyPr/>
                    <a:lstStyle/>
                    <a:p>
                      <a:pPr>
                        <a:spcAft>
                          <a:spcPts val="0"/>
                        </a:spcAft>
                      </a:pPr>
                      <a:r>
                        <a:rPr lang="ru-RU" sz="1200">
                          <a:effectLst/>
                        </a:rPr>
                        <a:t>25-28</a:t>
                      </a:r>
                      <a:endParaRPr lang="ru-RU" sz="1200">
                        <a:effectLst/>
                        <a:latin typeface="Times New Roman"/>
                        <a:ea typeface="Times New Roman"/>
                      </a:endParaRPr>
                    </a:p>
                  </a:txBody>
                  <a:tcPr marL="33370" marR="33370" marT="0" marB="0"/>
                </a:tc>
                <a:tc>
                  <a:txBody>
                    <a:bodyPr/>
                    <a:lstStyle/>
                    <a:p>
                      <a:pPr>
                        <a:spcAft>
                          <a:spcPts val="0"/>
                        </a:spcAft>
                      </a:pPr>
                      <a:r>
                        <a:rPr lang="ru-RU" sz="1200">
                          <a:effectLst/>
                        </a:rPr>
                        <a:t>Где поставить ударение</a:t>
                      </a:r>
                      <a:endParaRPr lang="ru-RU" sz="1200">
                        <a:effectLst/>
                        <a:latin typeface="Times New Roman"/>
                        <a:ea typeface="Times New Roman"/>
                      </a:endParaRPr>
                    </a:p>
                  </a:txBody>
                  <a:tcPr marL="33370" marR="33370" marT="0" marB="0"/>
                </a:tc>
                <a:tc>
                  <a:txBody>
                    <a:bodyPr/>
                    <a:lstStyle/>
                    <a:p>
                      <a:pPr algn="just">
                        <a:spcAft>
                          <a:spcPts val="0"/>
                        </a:spcAft>
                      </a:pPr>
                      <a:r>
                        <a:rPr lang="ru-RU" sz="1200">
                          <a:effectLst/>
                        </a:rPr>
                        <a:t>Смыслоразличительная роль ударения.</a:t>
                      </a:r>
                      <a:endParaRPr lang="ru-RU" sz="1200">
                        <a:effectLst/>
                        <a:latin typeface="Times New Roman"/>
                        <a:ea typeface="Times New Roman"/>
                      </a:endParaRPr>
                    </a:p>
                  </a:txBody>
                  <a:tcPr marL="33370" marR="33370" marT="0" marB="0"/>
                </a:tc>
                <a:tc>
                  <a:txBody>
                    <a:bodyPr/>
                    <a:lstStyle/>
                    <a:p>
                      <a:pPr>
                        <a:spcAft>
                          <a:spcPts val="0"/>
                        </a:spcAft>
                      </a:pPr>
                      <a:r>
                        <a:rPr lang="ru-RU" sz="1200">
                          <a:effectLst/>
                        </a:rPr>
                        <a:t>§ 8.</a:t>
                      </a:r>
                      <a:endParaRPr lang="ru-RU" sz="1200">
                        <a:effectLst/>
                        <a:latin typeface="Times New Roman"/>
                        <a:ea typeface="Times New Roman"/>
                      </a:endParaRPr>
                    </a:p>
                  </a:txBody>
                  <a:tcPr marL="33370" marR="33370" marT="0" marB="0"/>
                </a:tc>
                <a:tc>
                  <a:txBody>
                    <a:bodyPr/>
                    <a:lstStyle/>
                    <a:p>
                      <a:pPr algn="ctr">
                        <a:spcAft>
                          <a:spcPts val="0"/>
                        </a:spcAft>
                      </a:pPr>
                      <a:r>
                        <a:rPr lang="ru-RU" sz="1200">
                          <a:effectLst/>
                        </a:rPr>
                        <a:t>4</a:t>
                      </a:r>
                      <a:endParaRPr lang="ru-RU" sz="1200">
                        <a:effectLst/>
                        <a:latin typeface="Times New Roman"/>
                        <a:ea typeface="Times New Roman"/>
                      </a:endParaRPr>
                    </a:p>
                  </a:txBody>
                  <a:tcPr marL="33370" marR="33370" marT="0" marB="0"/>
                </a:tc>
                <a:tc>
                  <a:txBody>
                    <a:bodyPr/>
                    <a:lstStyle/>
                    <a:p>
                      <a:pPr algn="just">
                        <a:spcAft>
                          <a:spcPts val="0"/>
                        </a:spcAft>
                      </a:pPr>
                      <a:r>
                        <a:rPr lang="ru-RU" sz="800" dirty="0">
                          <a:effectLst/>
                        </a:rPr>
                        <a:t>Русский язык</a:t>
                      </a:r>
                      <a:endParaRPr lang="ru-RU" sz="800" dirty="0">
                        <a:effectLst/>
                        <a:latin typeface="Calibri"/>
                        <a:ea typeface="Calibri"/>
                        <a:cs typeface="Times New Roman"/>
                      </a:endParaRPr>
                    </a:p>
                  </a:txBody>
                  <a:tcPr marL="33370" marR="33370" marT="0" marB="0"/>
                </a:tc>
                <a:extLst>
                  <a:ext uri="{0D108BD9-81ED-4DB2-BD59-A6C34878D82A}">
                    <a16:rowId xmlns:a16="http://schemas.microsoft.com/office/drawing/2014/main" val="10014"/>
                  </a:ext>
                </a:extLst>
              </a:tr>
              <a:tr h="451020">
                <a:tc>
                  <a:txBody>
                    <a:bodyPr/>
                    <a:lstStyle/>
                    <a:p>
                      <a:pPr>
                        <a:spcAft>
                          <a:spcPts val="0"/>
                        </a:spcAft>
                      </a:pPr>
                      <a:r>
                        <a:rPr lang="ru-RU" sz="1200">
                          <a:effectLst/>
                        </a:rPr>
                        <a:t>29-30</a:t>
                      </a:r>
                      <a:endParaRPr lang="ru-RU" sz="1200">
                        <a:effectLst/>
                        <a:latin typeface="Times New Roman"/>
                        <a:ea typeface="Times New Roman"/>
                      </a:endParaRPr>
                    </a:p>
                  </a:txBody>
                  <a:tcPr marL="33370" marR="33370" marT="0" marB="0"/>
                </a:tc>
                <a:tc>
                  <a:txBody>
                    <a:bodyPr/>
                    <a:lstStyle/>
                    <a:p>
                      <a:pPr>
                        <a:spcAft>
                          <a:spcPts val="0"/>
                        </a:spcAft>
                      </a:pPr>
                      <a:r>
                        <a:rPr lang="ru-RU" sz="1200">
                          <a:effectLst/>
                        </a:rPr>
                        <a:t>Как сочетаются слова</a:t>
                      </a:r>
                      <a:endParaRPr lang="ru-RU" sz="1200">
                        <a:effectLst/>
                        <a:latin typeface="Times New Roman"/>
                        <a:ea typeface="Times New Roman"/>
                      </a:endParaRPr>
                    </a:p>
                  </a:txBody>
                  <a:tcPr marL="33370" marR="33370" marT="0" marB="0"/>
                </a:tc>
                <a:tc>
                  <a:txBody>
                    <a:bodyPr/>
                    <a:lstStyle/>
                    <a:p>
                      <a:pPr algn="just">
                        <a:spcAft>
                          <a:spcPts val="0"/>
                        </a:spcAft>
                      </a:pPr>
                      <a:r>
                        <a:rPr lang="ru-RU" sz="1200">
                          <a:effectLst/>
                        </a:rPr>
                        <a:t>Наблюдение за сочетаемостью слов (пропедевтическая работа по предупреждению ошибок в сочетаемости слов)</a:t>
                      </a:r>
                      <a:endParaRPr lang="ru-RU" sz="1200">
                        <a:effectLst/>
                        <a:latin typeface="Times New Roman"/>
                        <a:ea typeface="Times New Roman"/>
                      </a:endParaRPr>
                    </a:p>
                  </a:txBody>
                  <a:tcPr marL="33370" marR="33370" marT="0" marB="0"/>
                </a:tc>
                <a:tc>
                  <a:txBody>
                    <a:bodyPr/>
                    <a:lstStyle/>
                    <a:p>
                      <a:pPr>
                        <a:spcAft>
                          <a:spcPts val="0"/>
                        </a:spcAft>
                      </a:pPr>
                      <a:r>
                        <a:rPr lang="ru-RU" sz="1200">
                          <a:effectLst/>
                        </a:rPr>
                        <a:t>§ 9.</a:t>
                      </a:r>
                      <a:endParaRPr lang="ru-RU" sz="1200">
                        <a:effectLst/>
                        <a:latin typeface="Times New Roman"/>
                        <a:ea typeface="Times New Roman"/>
                      </a:endParaRPr>
                    </a:p>
                  </a:txBody>
                  <a:tcPr marL="33370" marR="33370" marT="0" marB="0"/>
                </a:tc>
                <a:tc>
                  <a:txBody>
                    <a:bodyPr/>
                    <a:lstStyle/>
                    <a:p>
                      <a:pPr algn="ctr">
                        <a:spcAft>
                          <a:spcPts val="0"/>
                        </a:spcAft>
                      </a:pPr>
                      <a:r>
                        <a:rPr lang="ru-RU" sz="1200">
                          <a:effectLst/>
                        </a:rPr>
                        <a:t>2</a:t>
                      </a:r>
                      <a:endParaRPr lang="ru-RU" sz="1200">
                        <a:effectLst/>
                        <a:latin typeface="Times New Roman"/>
                        <a:ea typeface="Times New Roman"/>
                      </a:endParaRPr>
                    </a:p>
                  </a:txBody>
                  <a:tcPr marL="33370" marR="33370" marT="0" marB="0"/>
                </a:tc>
                <a:tc>
                  <a:txBody>
                    <a:bodyPr/>
                    <a:lstStyle/>
                    <a:p>
                      <a:pPr algn="just">
                        <a:spcAft>
                          <a:spcPts val="0"/>
                        </a:spcAft>
                      </a:pPr>
                      <a:r>
                        <a:rPr lang="ru-RU" sz="800" dirty="0">
                          <a:effectLst/>
                        </a:rPr>
                        <a:t>Русский язык</a:t>
                      </a:r>
                      <a:endParaRPr lang="ru-RU" sz="800" dirty="0">
                        <a:effectLst/>
                        <a:latin typeface="Calibri"/>
                        <a:ea typeface="Calibri"/>
                        <a:cs typeface="Times New Roman"/>
                      </a:endParaRPr>
                    </a:p>
                  </a:txBody>
                  <a:tcPr marL="33370" marR="33370" marT="0" marB="0"/>
                </a:tc>
                <a:extLst>
                  <a:ext uri="{0D108BD9-81ED-4DB2-BD59-A6C34878D82A}">
                    <a16:rowId xmlns:a16="http://schemas.microsoft.com/office/drawing/2014/main" val="10015"/>
                  </a:ext>
                </a:extLst>
              </a:tr>
              <a:tr h="126397">
                <a:tc>
                  <a:txBody>
                    <a:bodyPr/>
                    <a:lstStyle/>
                    <a:p>
                      <a:pPr algn="just">
                        <a:spcAft>
                          <a:spcPts val="0"/>
                        </a:spcAft>
                      </a:pPr>
                      <a:r>
                        <a:rPr lang="ru-RU" sz="1200">
                          <a:effectLst/>
                        </a:rPr>
                        <a:t> </a:t>
                      </a:r>
                      <a:endParaRPr lang="ru-RU" sz="1200">
                        <a:effectLst/>
                        <a:latin typeface="Calibri"/>
                        <a:ea typeface="Calibri"/>
                        <a:cs typeface="Times New Roman"/>
                      </a:endParaRPr>
                    </a:p>
                  </a:txBody>
                  <a:tcPr marL="33370" marR="33370" marT="0" marB="0"/>
                </a:tc>
                <a:tc gridSpan="2">
                  <a:txBody>
                    <a:bodyPr/>
                    <a:lstStyle/>
                    <a:p>
                      <a:pPr algn="just">
                        <a:spcAft>
                          <a:spcPts val="0"/>
                        </a:spcAft>
                      </a:pPr>
                      <a:r>
                        <a:rPr lang="ru-RU" sz="1200">
                          <a:effectLst/>
                        </a:rPr>
                        <a:t>Раздел 1.  Секреты речи и текста</a:t>
                      </a:r>
                      <a:endParaRPr lang="ru-RU" sz="1200">
                        <a:effectLst/>
                        <a:latin typeface="Calibri"/>
                        <a:ea typeface="Calibri"/>
                        <a:cs typeface="Times New Roman"/>
                      </a:endParaRPr>
                    </a:p>
                  </a:txBody>
                  <a:tcPr marL="33370" marR="33370" marT="0" marB="0"/>
                </a:tc>
                <a:tc hMerge="1">
                  <a:txBody>
                    <a:bodyPr/>
                    <a:lstStyle/>
                    <a:p>
                      <a:endParaRPr lang="ru-RU"/>
                    </a:p>
                  </a:txBody>
                  <a:tcPr/>
                </a:tc>
                <a:tc>
                  <a:txBody>
                    <a:bodyPr/>
                    <a:lstStyle/>
                    <a:p>
                      <a:pPr>
                        <a:spcAft>
                          <a:spcPts val="0"/>
                        </a:spcAft>
                      </a:pPr>
                      <a:r>
                        <a:rPr lang="ru-RU" sz="1200">
                          <a:effectLst/>
                        </a:rPr>
                        <a:t> </a:t>
                      </a:r>
                      <a:endParaRPr lang="ru-RU" sz="1200">
                        <a:effectLst/>
                        <a:latin typeface="Times New Roman"/>
                        <a:ea typeface="Times New Roman"/>
                      </a:endParaRPr>
                    </a:p>
                  </a:txBody>
                  <a:tcPr marL="33370" marR="33370" marT="0" marB="0"/>
                </a:tc>
                <a:tc>
                  <a:txBody>
                    <a:bodyPr/>
                    <a:lstStyle/>
                    <a:p>
                      <a:pPr algn="ctr">
                        <a:spcAft>
                          <a:spcPts val="0"/>
                        </a:spcAft>
                      </a:pPr>
                      <a:r>
                        <a:rPr lang="ru-RU" sz="1200">
                          <a:effectLst/>
                        </a:rPr>
                        <a:t>1</a:t>
                      </a:r>
                      <a:endParaRPr lang="ru-RU" sz="1200">
                        <a:effectLst/>
                        <a:latin typeface="Times New Roman"/>
                        <a:ea typeface="Times New Roman"/>
                      </a:endParaRPr>
                    </a:p>
                  </a:txBody>
                  <a:tcPr marL="33370" marR="33370" marT="0" marB="0"/>
                </a:tc>
                <a:tc>
                  <a:txBody>
                    <a:bodyPr/>
                    <a:lstStyle/>
                    <a:p>
                      <a:pPr algn="just">
                        <a:spcAft>
                          <a:spcPts val="0"/>
                        </a:spcAft>
                      </a:pPr>
                      <a:r>
                        <a:rPr lang="ru-RU" sz="800" dirty="0">
                          <a:effectLst/>
                        </a:rPr>
                        <a:t> </a:t>
                      </a:r>
                      <a:endParaRPr lang="ru-RU" sz="800" dirty="0">
                        <a:effectLst/>
                        <a:latin typeface="Calibri"/>
                        <a:ea typeface="Calibri"/>
                        <a:cs typeface="Times New Roman"/>
                      </a:endParaRPr>
                    </a:p>
                  </a:txBody>
                  <a:tcPr marL="33370" marR="33370" marT="0" marB="0"/>
                </a:tc>
                <a:extLst>
                  <a:ext uri="{0D108BD9-81ED-4DB2-BD59-A6C34878D82A}">
                    <a16:rowId xmlns:a16="http://schemas.microsoft.com/office/drawing/2014/main" val="10016"/>
                  </a:ext>
                </a:extLst>
              </a:tr>
              <a:tr h="252795">
                <a:tc>
                  <a:txBody>
                    <a:bodyPr/>
                    <a:lstStyle/>
                    <a:p>
                      <a:pPr algn="just">
                        <a:spcAft>
                          <a:spcPts val="0"/>
                        </a:spcAft>
                      </a:pPr>
                      <a:r>
                        <a:rPr lang="ru-RU" sz="1200">
                          <a:effectLst/>
                        </a:rPr>
                        <a:t>31</a:t>
                      </a:r>
                      <a:endParaRPr lang="ru-RU" sz="1200">
                        <a:effectLst/>
                        <a:latin typeface="Calibri"/>
                        <a:ea typeface="Calibri"/>
                        <a:cs typeface="Times New Roman"/>
                      </a:endParaRPr>
                    </a:p>
                  </a:txBody>
                  <a:tcPr marL="33370" marR="33370" marT="0" marB="0"/>
                </a:tc>
                <a:tc>
                  <a:txBody>
                    <a:bodyPr/>
                    <a:lstStyle/>
                    <a:p>
                      <a:pPr algn="just">
                        <a:spcAft>
                          <a:spcPts val="0"/>
                        </a:spcAft>
                      </a:pPr>
                      <a:r>
                        <a:rPr lang="ru-RU" sz="1200">
                          <a:effectLst/>
                        </a:rPr>
                        <a:t>Сравниваем тексты</a:t>
                      </a:r>
                      <a:endParaRPr lang="ru-RU" sz="1200">
                        <a:effectLst/>
                        <a:latin typeface="Calibri"/>
                        <a:ea typeface="Calibri"/>
                        <a:cs typeface="Times New Roman"/>
                      </a:endParaRPr>
                    </a:p>
                  </a:txBody>
                  <a:tcPr marL="33370" marR="33370" marT="0" marB="0"/>
                </a:tc>
                <a:tc>
                  <a:txBody>
                    <a:bodyPr/>
                    <a:lstStyle/>
                    <a:p>
                      <a:pPr>
                        <a:spcAft>
                          <a:spcPts val="0"/>
                        </a:spcAft>
                      </a:pPr>
                      <a:r>
                        <a:rPr lang="ru-RU" sz="1200">
                          <a:effectLst/>
                        </a:rPr>
                        <a:t>Сопоставление текстов</a:t>
                      </a:r>
                      <a:endParaRPr lang="ru-RU" sz="1200">
                        <a:effectLst/>
                        <a:latin typeface="Times New Roman"/>
                        <a:ea typeface="Times New Roman"/>
                      </a:endParaRPr>
                    </a:p>
                  </a:txBody>
                  <a:tcPr marL="33370" marR="33370" marT="0" marB="0"/>
                </a:tc>
                <a:tc>
                  <a:txBody>
                    <a:bodyPr/>
                    <a:lstStyle/>
                    <a:p>
                      <a:pPr algn="ctr">
                        <a:spcAft>
                          <a:spcPts val="0"/>
                        </a:spcAft>
                      </a:pPr>
                      <a:r>
                        <a:rPr lang="ru-RU" sz="1200">
                          <a:effectLst/>
                        </a:rPr>
                        <a:t>§13</a:t>
                      </a:r>
                      <a:endParaRPr lang="ru-RU" sz="1200">
                        <a:effectLst/>
                        <a:latin typeface="Times New Roman"/>
                        <a:ea typeface="Times New Roman"/>
                      </a:endParaRPr>
                    </a:p>
                  </a:txBody>
                  <a:tcPr marL="33370" marR="33370" marT="0" marB="0"/>
                </a:tc>
                <a:tc>
                  <a:txBody>
                    <a:bodyPr/>
                    <a:lstStyle/>
                    <a:p>
                      <a:pPr algn="ctr">
                        <a:spcAft>
                          <a:spcPts val="0"/>
                        </a:spcAft>
                      </a:pPr>
                      <a:r>
                        <a:rPr lang="ru-RU" sz="1200">
                          <a:effectLst/>
                        </a:rPr>
                        <a:t>1</a:t>
                      </a:r>
                      <a:endParaRPr lang="ru-RU" sz="1200">
                        <a:effectLst/>
                        <a:latin typeface="Calibri"/>
                        <a:ea typeface="Calibri"/>
                        <a:cs typeface="Times New Roman"/>
                      </a:endParaRPr>
                    </a:p>
                  </a:txBody>
                  <a:tcPr marL="33370" marR="33370" marT="0" marB="0"/>
                </a:tc>
                <a:tc>
                  <a:txBody>
                    <a:bodyPr/>
                    <a:lstStyle/>
                    <a:p>
                      <a:pPr algn="just">
                        <a:spcAft>
                          <a:spcPts val="0"/>
                        </a:spcAft>
                      </a:pPr>
                      <a:r>
                        <a:rPr lang="ru-RU" sz="800" dirty="0">
                          <a:effectLst/>
                        </a:rPr>
                        <a:t>Русский язык</a:t>
                      </a:r>
                      <a:endParaRPr lang="ru-RU" sz="800" dirty="0">
                        <a:effectLst/>
                        <a:latin typeface="Calibri"/>
                        <a:ea typeface="Calibri"/>
                        <a:cs typeface="Times New Roman"/>
                      </a:endParaRPr>
                    </a:p>
                  </a:txBody>
                  <a:tcPr marL="33370" marR="33370" marT="0" marB="0"/>
                </a:tc>
                <a:extLst>
                  <a:ext uri="{0D108BD9-81ED-4DB2-BD59-A6C34878D82A}">
                    <a16:rowId xmlns:a16="http://schemas.microsoft.com/office/drawing/2014/main" val="10017"/>
                  </a:ext>
                </a:extLst>
              </a:tr>
              <a:tr h="252795">
                <a:tc>
                  <a:txBody>
                    <a:bodyPr/>
                    <a:lstStyle/>
                    <a:p>
                      <a:pPr algn="just">
                        <a:spcAft>
                          <a:spcPts val="0"/>
                        </a:spcAft>
                      </a:pPr>
                      <a:r>
                        <a:rPr lang="ru-RU" sz="1200">
                          <a:effectLst/>
                        </a:rPr>
                        <a:t>32-33</a:t>
                      </a:r>
                      <a:endParaRPr lang="ru-RU" sz="1200">
                        <a:effectLst/>
                        <a:latin typeface="Calibri"/>
                        <a:ea typeface="Calibri"/>
                        <a:cs typeface="Times New Roman"/>
                      </a:endParaRPr>
                    </a:p>
                  </a:txBody>
                  <a:tcPr marL="33370" marR="33370" marT="0" marB="0"/>
                </a:tc>
                <a:tc>
                  <a:txBody>
                    <a:bodyPr/>
                    <a:lstStyle/>
                    <a:p>
                      <a:pPr algn="just">
                        <a:spcAft>
                          <a:spcPts val="0"/>
                        </a:spcAft>
                      </a:pPr>
                      <a:r>
                        <a:rPr lang="ru-RU" sz="1200">
                          <a:effectLst/>
                        </a:rPr>
                        <a:t>Резерв</a:t>
                      </a:r>
                      <a:endParaRPr lang="ru-RU" sz="1200">
                        <a:effectLst/>
                        <a:latin typeface="Calibri"/>
                        <a:ea typeface="Calibri"/>
                        <a:cs typeface="Times New Roman"/>
                      </a:endParaRPr>
                    </a:p>
                  </a:txBody>
                  <a:tcPr marL="33370" marR="33370" marT="0" marB="0"/>
                </a:tc>
                <a:tc>
                  <a:txBody>
                    <a:bodyPr/>
                    <a:lstStyle/>
                    <a:p>
                      <a:pPr algn="just">
                        <a:spcAft>
                          <a:spcPts val="0"/>
                        </a:spcAft>
                      </a:pPr>
                      <a:r>
                        <a:rPr lang="ru-RU" sz="1200">
                          <a:effectLst/>
                        </a:rPr>
                        <a:t> </a:t>
                      </a:r>
                      <a:endParaRPr lang="ru-RU" sz="1200">
                        <a:effectLst/>
                        <a:latin typeface="Calibri"/>
                        <a:ea typeface="Calibri"/>
                        <a:cs typeface="Times New Roman"/>
                      </a:endParaRPr>
                    </a:p>
                  </a:txBody>
                  <a:tcPr marL="33370" marR="33370" marT="0" marB="0"/>
                </a:tc>
                <a:tc>
                  <a:txBody>
                    <a:bodyPr/>
                    <a:lstStyle/>
                    <a:p>
                      <a:pPr algn="just">
                        <a:spcAft>
                          <a:spcPts val="0"/>
                        </a:spcAft>
                      </a:pPr>
                      <a:r>
                        <a:rPr lang="ru-RU" sz="1200">
                          <a:effectLst/>
                          <a:highlight>
                            <a:srgbClr val="FFFF00"/>
                          </a:highlight>
                        </a:rPr>
                        <a:t> </a:t>
                      </a:r>
                      <a:endParaRPr lang="ru-RU" sz="1200">
                        <a:effectLst/>
                        <a:latin typeface="Calibri"/>
                        <a:ea typeface="Calibri"/>
                        <a:cs typeface="Times New Roman"/>
                      </a:endParaRPr>
                    </a:p>
                  </a:txBody>
                  <a:tcPr marL="33370" marR="33370" marT="0" marB="0"/>
                </a:tc>
                <a:tc>
                  <a:txBody>
                    <a:bodyPr/>
                    <a:lstStyle/>
                    <a:p>
                      <a:pPr algn="ctr">
                        <a:spcAft>
                          <a:spcPts val="0"/>
                        </a:spcAft>
                      </a:pPr>
                      <a:r>
                        <a:rPr lang="ru-RU" sz="1200">
                          <a:effectLst/>
                        </a:rPr>
                        <a:t>2</a:t>
                      </a:r>
                      <a:endParaRPr lang="ru-RU" sz="1200">
                        <a:effectLst/>
                        <a:latin typeface="Calibri"/>
                        <a:ea typeface="Calibri"/>
                        <a:cs typeface="Times New Roman"/>
                      </a:endParaRPr>
                    </a:p>
                  </a:txBody>
                  <a:tcPr marL="33370" marR="33370" marT="0" marB="0"/>
                </a:tc>
                <a:tc>
                  <a:txBody>
                    <a:bodyPr/>
                    <a:lstStyle/>
                    <a:p>
                      <a:pPr algn="just">
                        <a:spcAft>
                          <a:spcPts val="0"/>
                        </a:spcAft>
                      </a:pPr>
                      <a:r>
                        <a:rPr lang="ru-RU" sz="800" dirty="0">
                          <a:effectLst/>
                        </a:rPr>
                        <a:t> </a:t>
                      </a:r>
                      <a:endParaRPr lang="ru-RU" sz="800" dirty="0">
                        <a:effectLst/>
                        <a:latin typeface="Calibri"/>
                        <a:ea typeface="Calibri"/>
                        <a:cs typeface="Times New Roman"/>
                      </a:endParaRPr>
                    </a:p>
                  </a:txBody>
                  <a:tcPr marL="33370" marR="33370" marT="0" marB="0"/>
                </a:tc>
                <a:extLst>
                  <a:ext uri="{0D108BD9-81ED-4DB2-BD59-A6C34878D82A}">
                    <a16:rowId xmlns:a16="http://schemas.microsoft.com/office/drawing/2014/main" val="10018"/>
                  </a:ext>
                </a:extLst>
              </a:tr>
              <a:tr h="147463">
                <a:tc>
                  <a:txBody>
                    <a:bodyPr/>
                    <a:lstStyle/>
                    <a:p>
                      <a:pPr algn="just">
                        <a:spcAft>
                          <a:spcPts val="0"/>
                        </a:spcAft>
                      </a:pPr>
                      <a:r>
                        <a:rPr lang="ru-RU" sz="1200">
                          <a:effectLst/>
                        </a:rPr>
                        <a:t> </a:t>
                      </a:r>
                      <a:endParaRPr lang="ru-RU" sz="1200">
                        <a:effectLst/>
                        <a:latin typeface="Calibri"/>
                        <a:ea typeface="Calibri"/>
                        <a:cs typeface="Times New Roman"/>
                      </a:endParaRPr>
                    </a:p>
                  </a:txBody>
                  <a:tcPr marL="33370" marR="33370" marT="0" marB="0"/>
                </a:tc>
                <a:tc>
                  <a:txBody>
                    <a:bodyPr/>
                    <a:lstStyle/>
                    <a:p>
                      <a:pPr algn="just">
                        <a:spcAft>
                          <a:spcPts val="0"/>
                        </a:spcAft>
                      </a:pPr>
                      <a:r>
                        <a:rPr lang="ru-RU" sz="1200">
                          <a:effectLst/>
                        </a:rPr>
                        <a:t> </a:t>
                      </a:r>
                      <a:endParaRPr lang="ru-RU" sz="1200">
                        <a:effectLst/>
                        <a:latin typeface="Calibri"/>
                        <a:ea typeface="Calibri"/>
                        <a:cs typeface="Times New Roman"/>
                      </a:endParaRPr>
                    </a:p>
                  </a:txBody>
                  <a:tcPr marL="33370" marR="33370" marT="0" marB="0"/>
                </a:tc>
                <a:tc>
                  <a:txBody>
                    <a:bodyPr/>
                    <a:lstStyle/>
                    <a:p>
                      <a:pPr algn="just">
                        <a:spcAft>
                          <a:spcPts val="0"/>
                        </a:spcAft>
                      </a:pPr>
                      <a:r>
                        <a:rPr lang="ru-RU" sz="1200">
                          <a:effectLst/>
                        </a:rPr>
                        <a:t>ИТОГО</a:t>
                      </a:r>
                      <a:endParaRPr lang="ru-RU" sz="1200">
                        <a:effectLst/>
                        <a:latin typeface="Calibri"/>
                        <a:ea typeface="Calibri"/>
                        <a:cs typeface="Times New Roman"/>
                      </a:endParaRPr>
                    </a:p>
                  </a:txBody>
                  <a:tcPr marL="33370" marR="33370" marT="0" marB="0"/>
                </a:tc>
                <a:tc>
                  <a:txBody>
                    <a:bodyPr/>
                    <a:lstStyle/>
                    <a:p>
                      <a:pPr algn="just">
                        <a:spcAft>
                          <a:spcPts val="0"/>
                        </a:spcAft>
                      </a:pPr>
                      <a:r>
                        <a:rPr lang="ru-RU" sz="1200">
                          <a:effectLst/>
                        </a:rPr>
                        <a:t> </a:t>
                      </a:r>
                      <a:endParaRPr lang="ru-RU" sz="1200">
                        <a:effectLst/>
                        <a:latin typeface="Calibri"/>
                        <a:ea typeface="Calibri"/>
                        <a:cs typeface="Times New Roman"/>
                      </a:endParaRPr>
                    </a:p>
                  </a:txBody>
                  <a:tcPr marL="33370" marR="33370" marT="0" marB="0"/>
                </a:tc>
                <a:tc>
                  <a:txBody>
                    <a:bodyPr/>
                    <a:lstStyle/>
                    <a:p>
                      <a:pPr algn="just">
                        <a:spcAft>
                          <a:spcPts val="0"/>
                        </a:spcAft>
                      </a:pPr>
                      <a:r>
                        <a:rPr lang="ru-RU" sz="1200">
                          <a:effectLst/>
                        </a:rPr>
                        <a:t>  33</a:t>
                      </a:r>
                      <a:endParaRPr lang="ru-RU" sz="1200">
                        <a:effectLst/>
                        <a:latin typeface="Calibri"/>
                        <a:ea typeface="Calibri"/>
                        <a:cs typeface="Times New Roman"/>
                      </a:endParaRPr>
                    </a:p>
                  </a:txBody>
                  <a:tcPr marL="33370" marR="33370" marT="0" marB="0"/>
                </a:tc>
                <a:tc>
                  <a:txBody>
                    <a:bodyPr/>
                    <a:lstStyle/>
                    <a:p>
                      <a:pPr algn="just">
                        <a:spcAft>
                          <a:spcPts val="0"/>
                        </a:spcAft>
                      </a:pPr>
                      <a:r>
                        <a:rPr lang="ru-RU" sz="800" dirty="0">
                          <a:effectLst/>
                        </a:rPr>
                        <a:t> </a:t>
                      </a:r>
                      <a:endParaRPr lang="ru-RU" sz="800" dirty="0">
                        <a:effectLst/>
                        <a:latin typeface="Calibri"/>
                        <a:ea typeface="Calibri"/>
                        <a:cs typeface="Times New Roman"/>
                      </a:endParaRPr>
                    </a:p>
                  </a:txBody>
                  <a:tcPr marL="33370" marR="33370" marT="0" marB="0"/>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643728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84128" y="857281"/>
            <a:ext cx="2338684" cy="300698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Заголовок 1"/>
          <p:cNvSpPr txBox="1">
            <a:spLocks/>
          </p:cNvSpPr>
          <p:nvPr/>
        </p:nvSpPr>
        <p:spPr>
          <a:xfrm>
            <a:off x="7818746" y="7022298"/>
            <a:ext cx="476303" cy="552576"/>
          </a:xfrm>
          <a:prstGeom prst="rect">
            <a:avLst/>
          </a:prstGeom>
        </p:spPr>
        <p:txBody>
          <a:bodyPr vert="horz" lIns="101816" tIns="50909" rIns="101816" bIns="50909"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100" b="1" cap="all" dirty="0">
                <a:solidFill>
                  <a:schemeClr val="bg1"/>
                </a:solidFill>
                <a:latin typeface="Century Gothic" panose="020B0502020202020204" pitchFamily="34" charset="0"/>
              </a:rPr>
              <a:t>9</a:t>
            </a:r>
          </a:p>
        </p:txBody>
      </p:sp>
      <p:sp>
        <p:nvSpPr>
          <p:cNvPr id="12" name="Прямоугольник 11"/>
          <p:cNvSpPr/>
          <p:nvPr/>
        </p:nvSpPr>
        <p:spPr>
          <a:xfrm>
            <a:off x="5813399" y="683399"/>
            <a:ext cx="3167898" cy="5042538"/>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a:p>
        </p:txBody>
      </p:sp>
      <p:sp>
        <p:nvSpPr>
          <p:cNvPr id="14" name="Прямоугольник 13"/>
          <p:cNvSpPr/>
          <p:nvPr/>
        </p:nvSpPr>
        <p:spPr>
          <a:xfrm>
            <a:off x="6048424" y="775864"/>
            <a:ext cx="2954199" cy="4950073"/>
          </a:xfrm>
          <a:prstGeom prst="rect">
            <a:avLst/>
          </a:prstGeom>
        </p:spPr>
        <p:txBody>
          <a:bodyPr wrap="square" lIns="0" tIns="0" rIns="0" bIns="0">
            <a:spAutoFit/>
          </a:bodyPr>
          <a:lstStyle/>
          <a:p>
            <a:pPr marL="200425" indent="-200425">
              <a:spcBef>
                <a:spcPts val="334"/>
              </a:spcBef>
              <a:buClr>
                <a:srgbClr val="045C47"/>
              </a:buClr>
              <a:buFont typeface="Wingdings" panose="05000000000000000000" pitchFamily="2" charset="2"/>
              <a:buChar char="§"/>
            </a:pPr>
            <a:r>
              <a:rPr lang="ru-RU" sz="1200" dirty="0">
                <a:latin typeface="Myriad Pro" pitchFamily="34" charset="0"/>
              </a:rPr>
              <a:t>Содержание  ориентировано </a:t>
            </a:r>
            <a:br>
              <a:rPr lang="en-US" sz="1200" dirty="0">
                <a:latin typeface="Myriad Pro" pitchFamily="34" charset="0"/>
              </a:rPr>
            </a:br>
            <a:r>
              <a:rPr lang="ru-RU" sz="1200" dirty="0">
                <a:latin typeface="Myriad Pro" pitchFamily="34" charset="0"/>
              </a:rPr>
              <a:t>на воспитание патриотизма </a:t>
            </a:r>
            <a:br>
              <a:rPr lang="en-US" sz="1200" dirty="0">
                <a:latin typeface="Myriad Pro" pitchFamily="34" charset="0"/>
              </a:rPr>
            </a:br>
            <a:r>
              <a:rPr lang="ru-RU" sz="1200" dirty="0">
                <a:latin typeface="Myriad Pro" pitchFamily="34" charset="0"/>
              </a:rPr>
              <a:t>и уважения к русскому языку </a:t>
            </a:r>
            <a:br>
              <a:rPr lang="en-US" sz="1200" dirty="0">
                <a:latin typeface="Myriad Pro" pitchFamily="34" charset="0"/>
              </a:rPr>
            </a:br>
            <a:r>
              <a:rPr lang="ru-RU" sz="1200" dirty="0">
                <a:latin typeface="Myriad Pro" pitchFamily="34" charset="0"/>
              </a:rPr>
              <a:t>как основе русской культуры </a:t>
            </a:r>
            <a:br>
              <a:rPr lang="en-US" sz="1200" dirty="0">
                <a:latin typeface="Myriad Pro" pitchFamily="34" charset="0"/>
              </a:rPr>
            </a:br>
            <a:r>
              <a:rPr lang="ru-RU" sz="1200" dirty="0">
                <a:latin typeface="Myriad Pro" pitchFamily="34" charset="0"/>
              </a:rPr>
              <a:t>и литературы.</a:t>
            </a:r>
          </a:p>
          <a:p>
            <a:pPr marL="200425" indent="-200425">
              <a:spcBef>
                <a:spcPts val="334"/>
              </a:spcBef>
              <a:buClr>
                <a:srgbClr val="045C47"/>
              </a:buClr>
              <a:buFont typeface="Wingdings" panose="05000000000000000000" pitchFamily="2" charset="2"/>
              <a:buChar char="§"/>
            </a:pPr>
            <a:r>
              <a:rPr lang="ru-RU" sz="1200" dirty="0">
                <a:latin typeface="Myriad Pro" pitchFamily="34" charset="0"/>
              </a:rPr>
              <a:t>Работа с теоретическими  материалами, практическими и проектными заданиями позволят расширить представления учащихся об отражении в русском языке   истории, материальной и духовной культуры русского народа; </a:t>
            </a:r>
            <a:br>
              <a:rPr lang="en-US" sz="1200" dirty="0">
                <a:latin typeface="Myriad Pro" pitchFamily="34" charset="0"/>
              </a:rPr>
            </a:br>
            <a:r>
              <a:rPr lang="ru-RU" sz="1200" dirty="0">
                <a:latin typeface="Myriad Pro" pitchFamily="34" charset="0"/>
              </a:rPr>
              <a:t>о русской языковой картине мира; </a:t>
            </a:r>
            <a:br>
              <a:rPr lang="en-US" sz="1200" dirty="0">
                <a:latin typeface="Myriad Pro" pitchFamily="34" charset="0"/>
              </a:rPr>
            </a:br>
            <a:r>
              <a:rPr lang="ru-RU" sz="1200" dirty="0">
                <a:latin typeface="Myriad Pro" pitchFamily="34" charset="0"/>
              </a:rPr>
              <a:t>о закономерностях развития русского языка. </a:t>
            </a:r>
          </a:p>
          <a:p>
            <a:pPr marL="200425" indent="-200425">
              <a:spcBef>
                <a:spcPts val="334"/>
              </a:spcBef>
              <a:buClr>
                <a:srgbClr val="045C47"/>
              </a:buClr>
              <a:buFont typeface="Wingdings" panose="05000000000000000000" pitchFamily="2" charset="2"/>
              <a:buChar char="§"/>
            </a:pPr>
            <a:r>
              <a:rPr lang="ru-RU" sz="1200" dirty="0">
                <a:latin typeface="Myriad Pro" pitchFamily="34" charset="0"/>
              </a:rPr>
              <a:t>Особое внимание уделяется вопросам формирования речевой культуры учащихся в современной языковой ситуации; развитию речевых умений в различных сферах общения.</a:t>
            </a:r>
          </a:p>
          <a:p>
            <a:pPr marL="200425" indent="-200425">
              <a:spcBef>
                <a:spcPts val="334"/>
              </a:spcBef>
              <a:buClr>
                <a:srgbClr val="045C47"/>
              </a:buClr>
              <a:buFont typeface="Wingdings" panose="05000000000000000000" pitchFamily="2" charset="2"/>
              <a:buChar char="§"/>
            </a:pPr>
            <a:r>
              <a:rPr lang="ru-RU" sz="1200" dirty="0">
                <a:latin typeface="Myriad Pro" pitchFamily="34" charset="0"/>
              </a:rPr>
              <a:t>Соответствует  федеральному государственному образовательному стандарту начального  общего образования.</a:t>
            </a:r>
          </a:p>
          <a:p>
            <a:pPr>
              <a:lnSpc>
                <a:spcPts val="1669"/>
              </a:lnSpc>
            </a:pPr>
            <a:endParaRPr lang="ru-RU" sz="1200" dirty="0">
              <a:latin typeface="Myriad Pro" pitchFamily="34" charset="0"/>
            </a:endParaRPr>
          </a:p>
        </p:txBody>
      </p:sp>
      <p:pic>
        <p:nvPicPr>
          <p:cNvPr id="22" name="Picture 2" descr="\\arkansas.msk.prosv.ru\From red\презентации\Обложки Русский родной язык\RR_YZIK 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423" y="857281"/>
            <a:ext cx="3014801" cy="4325439"/>
          </a:xfrm>
          <a:prstGeom prst="rect">
            <a:avLst/>
          </a:prstGeom>
          <a:noFill/>
          <a:ln w="9525" cmpd="sng">
            <a:solidFill>
              <a:schemeClr val="tx1"/>
            </a:solidFill>
          </a:ln>
          <a:extLst>
            <a:ext uri="{909E8E84-426E-40DD-AFC4-6F175D3DCCD1}">
              <a14:hiddenFill xmlns:a14="http://schemas.microsoft.com/office/drawing/2010/main">
                <a:solidFill>
                  <a:srgbClr val="FFFFFF"/>
                </a:solidFill>
              </a14:hiddenFill>
            </a:ext>
          </a:extLst>
        </p:spPr>
      </p:pic>
      <p:sp>
        <p:nvSpPr>
          <p:cNvPr id="23" name="Прямоугольник 22"/>
          <p:cNvSpPr/>
          <p:nvPr/>
        </p:nvSpPr>
        <p:spPr>
          <a:xfrm>
            <a:off x="352969" y="5510503"/>
            <a:ext cx="1437261" cy="1064394"/>
          </a:xfrm>
          <a:prstGeom prst="rect">
            <a:avLst/>
          </a:prstGeom>
          <a:solidFill>
            <a:schemeClr val="bg1"/>
          </a:solidFill>
        </p:spPr>
        <p:txBody>
          <a:bodyPr wrap="square" lIns="0" tIns="0" rIns="0" bIns="0">
            <a:spAutoFit/>
          </a:bodyPr>
          <a:lstStyle/>
          <a:p>
            <a:pPr fontAlgn="t"/>
            <a:endParaRPr lang="ru-RU" sz="1100" dirty="0">
              <a:latin typeface="Myriad Pro" pitchFamily="34" charset="0"/>
            </a:endParaRPr>
          </a:p>
          <a:p>
            <a:pPr fontAlgn="t"/>
            <a:r>
              <a:rPr lang="ru-RU" sz="1100" dirty="0">
                <a:latin typeface="Myriad Pro" pitchFamily="34" charset="0"/>
              </a:rPr>
              <a:t>Кол-во страниц: 112</a:t>
            </a:r>
          </a:p>
          <a:p>
            <a:pPr fontAlgn="t"/>
            <a:r>
              <a:rPr lang="ru-RU" sz="1100" dirty="0">
                <a:latin typeface="Myriad Pro" pitchFamily="34" charset="0"/>
              </a:rPr>
              <a:t>Обложка: мягкая </a:t>
            </a:r>
          </a:p>
          <a:p>
            <a:pPr fontAlgn="t"/>
            <a:r>
              <a:rPr lang="ru-RU" sz="1100" dirty="0">
                <a:latin typeface="Myriad Pro" pitchFamily="34" charset="0"/>
              </a:rPr>
              <a:t>Формат: 84х108/16</a:t>
            </a:r>
          </a:p>
          <a:p>
            <a:pPr fontAlgn="t"/>
            <a:r>
              <a:rPr lang="ru-RU" sz="1100" dirty="0">
                <a:latin typeface="Myriad Pro" pitchFamily="34" charset="0"/>
              </a:rPr>
              <a:t>Красочность: 4</a:t>
            </a:r>
          </a:p>
          <a:p>
            <a:pPr>
              <a:lnSpc>
                <a:spcPts val="1669"/>
              </a:lnSpc>
            </a:pPr>
            <a:endParaRPr lang="ru-RU" sz="1100" dirty="0">
              <a:latin typeface="Myriad Pro" pitchFamily="34" charset="0"/>
            </a:endParaRPr>
          </a:p>
        </p:txBody>
      </p:sp>
      <p:sp>
        <p:nvSpPr>
          <p:cNvPr id="15" name="Прямоугольник 14"/>
          <p:cNvSpPr/>
          <p:nvPr/>
        </p:nvSpPr>
        <p:spPr>
          <a:xfrm rot="10800000" flipV="1">
            <a:off x="-29674" y="7014877"/>
            <a:ext cx="9713610" cy="365411"/>
          </a:xfrm>
          <a:prstGeom prst="rect">
            <a:avLst/>
          </a:prstGeom>
          <a:solidFill>
            <a:srgbClr val="045447"/>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r>
              <a:rPr lang="ru-RU" sz="1000" b="1" cap="all" spc="45" dirty="0">
                <a:solidFill>
                  <a:schemeClr val="bg1"/>
                </a:solidFill>
                <a:latin typeface="Constantia" panose="02030602050306030303" pitchFamily="18" charset="0"/>
              </a:rPr>
              <a:t>Подготовлено к изданию: «русский родной язык. </a:t>
            </a:r>
            <a:r>
              <a:rPr lang="ru-RU" sz="1000" b="1" cap="all" spc="45" dirty="0">
                <a:solidFill>
                  <a:schemeClr val="bg1"/>
                </a:solidFill>
              </a:rPr>
              <a:t>1</a:t>
            </a:r>
            <a:r>
              <a:rPr lang="ru-RU" sz="1000" b="1" cap="all" spc="45" dirty="0">
                <a:solidFill>
                  <a:schemeClr val="bg1"/>
                </a:solidFill>
                <a:latin typeface="Constantia" panose="02030602050306030303" pitchFamily="18" charset="0"/>
              </a:rPr>
              <a:t> класс»</a:t>
            </a:r>
          </a:p>
        </p:txBody>
      </p:sp>
      <p:sp>
        <p:nvSpPr>
          <p:cNvPr id="16" name="Прямоугольник 15"/>
          <p:cNvSpPr/>
          <p:nvPr/>
        </p:nvSpPr>
        <p:spPr>
          <a:xfrm>
            <a:off x="8453928" y="6986646"/>
            <a:ext cx="1259681" cy="276999"/>
          </a:xfrm>
          <a:prstGeom prst="rect">
            <a:avLst/>
          </a:prstGeom>
        </p:spPr>
        <p:txBody>
          <a:bodyPr wrap="square">
            <a:spAutoFit/>
          </a:bodyPr>
          <a:lstStyle/>
          <a:p>
            <a:r>
              <a:rPr lang="ru-RU" sz="1200" b="1" cap="all" dirty="0">
                <a:solidFill>
                  <a:srgbClr val="09A789"/>
                </a:solidFill>
                <a:latin typeface="Myriad Pro" pitchFamily="34" charset="0"/>
                <a:ea typeface="+mj-ea"/>
                <a:cs typeface="+mj-cs"/>
              </a:rPr>
              <a:t>Апробация</a:t>
            </a:r>
            <a:endParaRPr lang="ru-RU" sz="1200" dirty="0"/>
          </a:p>
        </p:txBody>
      </p:sp>
      <p:sp>
        <p:nvSpPr>
          <p:cNvPr id="3" name="Прямоугольник 2"/>
          <p:cNvSpPr/>
          <p:nvPr/>
        </p:nvSpPr>
        <p:spPr>
          <a:xfrm>
            <a:off x="2379949" y="5541271"/>
            <a:ext cx="2732371" cy="1246495"/>
          </a:xfrm>
          <a:prstGeom prst="rect">
            <a:avLst/>
          </a:prstGeom>
        </p:spPr>
        <p:txBody>
          <a:bodyPr wrap="square">
            <a:spAutoFit/>
          </a:bodyPr>
          <a:lstStyle/>
          <a:p>
            <a:pPr>
              <a:lnSpc>
                <a:spcPts val="1500"/>
              </a:lnSpc>
            </a:pPr>
            <a:r>
              <a:rPr lang="ru-RU" sz="1000" b="1" dirty="0">
                <a:latin typeface="Myriad Pro" pitchFamily="34" charset="0"/>
              </a:rPr>
              <a:t>Методические материалы:</a:t>
            </a:r>
          </a:p>
          <a:p>
            <a:pPr>
              <a:lnSpc>
                <a:spcPts val="1500"/>
              </a:lnSpc>
            </a:pPr>
            <a:r>
              <a:rPr lang="ru-RU" sz="1000" dirty="0">
                <a:latin typeface="Myriad Pro" pitchFamily="34" charset="0"/>
              </a:rPr>
              <a:t>рабочая программа курса;</a:t>
            </a:r>
            <a:r>
              <a:rPr lang="en-US" sz="1000" dirty="0">
                <a:latin typeface="Myriad Pro" pitchFamily="34" charset="0"/>
              </a:rPr>
              <a:t> </a:t>
            </a:r>
            <a:endParaRPr lang="ru-RU" sz="1000" dirty="0">
              <a:latin typeface="Myriad Pro" pitchFamily="34" charset="0"/>
            </a:endParaRPr>
          </a:p>
          <a:p>
            <a:pPr>
              <a:lnSpc>
                <a:spcPts val="1500"/>
              </a:lnSpc>
              <a:spcBef>
                <a:spcPts val="0"/>
              </a:spcBef>
            </a:pPr>
            <a:r>
              <a:rPr lang="ru-RU" sz="1000" dirty="0">
                <a:latin typeface="Myriad Pro" pitchFamily="34" charset="0"/>
              </a:rPr>
              <a:t>тематическое планирование;</a:t>
            </a:r>
          </a:p>
          <a:p>
            <a:pPr>
              <a:lnSpc>
                <a:spcPts val="1500"/>
              </a:lnSpc>
              <a:spcBef>
                <a:spcPts val="0"/>
              </a:spcBef>
            </a:pPr>
            <a:r>
              <a:rPr lang="ru-RU" sz="1000" dirty="0" err="1">
                <a:latin typeface="Myriad Pro" pitchFamily="34" charset="0"/>
              </a:rPr>
              <a:t>вебинары</a:t>
            </a:r>
            <a:endParaRPr lang="ru-RU" sz="1000" dirty="0">
              <a:latin typeface="Myriad Pro" pitchFamily="34" charset="0"/>
            </a:endParaRPr>
          </a:p>
          <a:p>
            <a:pPr algn="r">
              <a:lnSpc>
                <a:spcPts val="1500"/>
              </a:lnSpc>
            </a:pPr>
            <a:r>
              <a:rPr lang="en-US" sz="1000" b="1" dirty="0">
                <a:latin typeface="Myriad Pro" pitchFamily="34" charset="0"/>
              </a:rPr>
              <a:t>http://uchlit.com</a:t>
            </a:r>
            <a:r>
              <a:rPr lang="ru-RU" sz="1000" dirty="0">
                <a:latin typeface="Myriad Pro" pitchFamily="34" charset="0"/>
              </a:rPr>
              <a:t>: </a:t>
            </a:r>
          </a:p>
          <a:p>
            <a:pPr>
              <a:lnSpc>
                <a:spcPts val="1500"/>
              </a:lnSpc>
              <a:spcBef>
                <a:spcPts val="0"/>
              </a:spcBef>
            </a:pPr>
            <a:endParaRPr lang="ru-RU" sz="1000" dirty="0">
              <a:latin typeface="Myriad Pro" pitchFamily="34" charset="0"/>
            </a:endParaRPr>
          </a:p>
        </p:txBody>
      </p:sp>
      <p:sp>
        <p:nvSpPr>
          <p:cNvPr id="17" name="Прямоугольник 16"/>
          <p:cNvSpPr/>
          <p:nvPr/>
        </p:nvSpPr>
        <p:spPr>
          <a:xfrm>
            <a:off x="2232000" y="5434867"/>
            <a:ext cx="2952328" cy="1105037"/>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a:p>
        </p:txBody>
      </p:sp>
      <p:sp>
        <p:nvSpPr>
          <p:cNvPr id="18" name="Прямоугольник 17"/>
          <p:cNvSpPr/>
          <p:nvPr/>
        </p:nvSpPr>
        <p:spPr>
          <a:xfrm>
            <a:off x="6578927" y="5677497"/>
            <a:ext cx="2664296" cy="1029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a:p>
        </p:txBody>
      </p:sp>
      <p:sp>
        <p:nvSpPr>
          <p:cNvPr id="21" name="Прямоугольник 20"/>
          <p:cNvSpPr/>
          <p:nvPr/>
        </p:nvSpPr>
        <p:spPr>
          <a:xfrm>
            <a:off x="317914" y="5434868"/>
            <a:ext cx="1632456" cy="1029401"/>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a:p>
        </p:txBody>
      </p:sp>
      <p:sp>
        <p:nvSpPr>
          <p:cNvPr id="24" name="Заголовок 1"/>
          <p:cNvSpPr txBox="1">
            <a:spLocks/>
          </p:cNvSpPr>
          <p:nvPr/>
        </p:nvSpPr>
        <p:spPr>
          <a:xfrm>
            <a:off x="71760" y="129108"/>
            <a:ext cx="3424128" cy="492443"/>
          </a:xfrm>
          <a:prstGeom prst="rect">
            <a:avLst/>
          </a:prstGeom>
        </p:spPr>
        <p:txBody>
          <a:bodyPr vert="horz" wrap="square" lIns="0" tIns="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b="1" cap="all" dirty="0">
                <a:solidFill>
                  <a:srgbClr val="09A789"/>
                </a:solidFill>
                <a:latin typeface="Myriad Pro" pitchFamily="34" charset="0"/>
              </a:rPr>
              <a:t>  «Русский родной язык»</a:t>
            </a:r>
            <a:br>
              <a:rPr lang="ru-RU" sz="1600" b="1" cap="all" dirty="0">
                <a:solidFill>
                  <a:srgbClr val="09A789"/>
                </a:solidFill>
                <a:latin typeface="Myriad Pro" pitchFamily="34" charset="0"/>
              </a:rPr>
            </a:br>
            <a:r>
              <a:rPr lang="ru-RU" sz="1600" b="1" cap="all" dirty="0">
                <a:solidFill>
                  <a:srgbClr val="09A789"/>
                </a:solidFill>
                <a:latin typeface="Myriad Pro" pitchFamily="34" charset="0"/>
              </a:rPr>
              <a:t>   1 класс</a:t>
            </a:r>
          </a:p>
        </p:txBody>
      </p:sp>
    </p:spTree>
    <p:extLst>
      <p:ext uri="{BB962C8B-B14F-4D97-AF65-F5344CB8AC3E}">
        <p14:creationId xmlns:p14="http://schemas.microsoft.com/office/powerpoint/2010/main" val="1579481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768" y="1625160"/>
            <a:ext cx="3975618" cy="516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Прямоугольник 24"/>
          <p:cNvSpPr/>
          <p:nvPr/>
        </p:nvSpPr>
        <p:spPr>
          <a:xfrm>
            <a:off x="410972" y="785410"/>
            <a:ext cx="3477211" cy="638495"/>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a:p>
        </p:txBody>
      </p:sp>
      <p:sp>
        <p:nvSpPr>
          <p:cNvPr id="7" name="Прямоугольник 6"/>
          <p:cNvSpPr/>
          <p:nvPr/>
        </p:nvSpPr>
        <p:spPr>
          <a:xfrm rot="10800000" flipV="1">
            <a:off x="0" y="6996295"/>
            <a:ext cx="8295049" cy="365411"/>
          </a:xfrm>
          <a:prstGeom prst="rect">
            <a:avLst/>
          </a:prstGeom>
          <a:solidFill>
            <a:srgbClr val="045447"/>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r>
              <a:rPr lang="ru-RU" sz="1000" b="1" cap="all" spc="45" dirty="0">
                <a:solidFill>
                  <a:schemeClr val="bg1"/>
                </a:solidFill>
                <a:latin typeface="Constantia" panose="02030602050306030303" pitchFamily="18" charset="0"/>
              </a:rPr>
              <a:t>УМК  для Курса  русского родного языка в 1 классе</a:t>
            </a:r>
          </a:p>
        </p:txBody>
      </p:sp>
      <p:sp>
        <p:nvSpPr>
          <p:cNvPr id="8" name="Заголовок 1"/>
          <p:cNvSpPr txBox="1">
            <a:spLocks/>
          </p:cNvSpPr>
          <p:nvPr/>
        </p:nvSpPr>
        <p:spPr>
          <a:xfrm>
            <a:off x="7818746" y="7022298"/>
            <a:ext cx="476303" cy="552576"/>
          </a:xfrm>
          <a:prstGeom prst="rect">
            <a:avLst/>
          </a:prstGeom>
        </p:spPr>
        <p:txBody>
          <a:bodyPr vert="horz" lIns="101816" tIns="50909" rIns="101816" bIns="50909"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ru-RU" sz="1100" b="1" cap="all" dirty="0">
              <a:solidFill>
                <a:schemeClr val="bg1"/>
              </a:solidFill>
              <a:latin typeface="Century Gothic" panose="020B0502020202020204" pitchFamily="34" charset="0"/>
            </a:endParaRPr>
          </a:p>
        </p:txBody>
      </p:sp>
      <p:sp>
        <p:nvSpPr>
          <p:cNvPr id="13" name="Заголовок 1"/>
          <p:cNvSpPr txBox="1">
            <a:spLocks/>
          </p:cNvSpPr>
          <p:nvPr/>
        </p:nvSpPr>
        <p:spPr>
          <a:xfrm>
            <a:off x="410972" y="271909"/>
            <a:ext cx="5781467" cy="492443"/>
          </a:xfrm>
          <a:prstGeom prst="rect">
            <a:avLst/>
          </a:prstGeom>
        </p:spPr>
        <p:txBody>
          <a:bodyPr vert="horz" wrap="square" lIns="0" tIns="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b="1" cap="all" dirty="0">
                <a:solidFill>
                  <a:srgbClr val="09A789"/>
                </a:solidFill>
                <a:latin typeface="Myriad Pro" pitchFamily="34" charset="0"/>
              </a:rPr>
              <a:t>Особенности </a:t>
            </a:r>
            <a:r>
              <a:rPr lang="ru-RU" sz="1600" b="1" cap="all" dirty="0" err="1">
                <a:solidFill>
                  <a:srgbClr val="09A789"/>
                </a:solidFill>
                <a:latin typeface="Myriad Pro" pitchFamily="34" charset="0"/>
              </a:rPr>
              <a:t>уМК</a:t>
            </a:r>
            <a:r>
              <a:rPr lang="ru-RU" sz="1600" b="1" cap="all" dirty="0">
                <a:solidFill>
                  <a:srgbClr val="09A789"/>
                </a:solidFill>
                <a:latin typeface="Myriad Pro" pitchFamily="34" charset="0"/>
              </a:rPr>
              <a:t>  для 1-го  класса</a:t>
            </a:r>
          </a:p>
          <a:p>
            <a:pPr algn="l"/>
            <a:r>
              <a:rPr lang="ru-RU" sz="1600" b="1" cap="all" dirty="0">
                <a:latin typeface="Myriad Pro" pitchFamily="34" charset="0"/>
              </a:rPr>
              <a:t>русский родной язык</a:t>
            </a:r>
          </a:p>
        </p:txBody>
      </p:sp>
      <p:sp>
        <p:nvSpPr>
          <p:cNvPr id="15" name="Прямоугольник 14"/>
          <p:cNvSpPr/>
          <p:nvPr/>
        </p:nvSpPr>
        <p:spPr>
          <a:xfrm>
            <a:off x="4511263" y="5360305"/>
            <a:ext cx="4848937" cy="1477328"/>
          </a:xfrm>
          <a:prstGeom prst="rect">
            <a:avLst/>
          </a:prstGeom>
          <a:solidFill>
            <a:schemeClr val="bg1"/>
          </a:solidFill>
        </p:spPr>
        <p:txBody>
          <a:bodyPr wrap="square" lIns="0" tIns="0" rIns="0" bIns="0">
            <a:spAutoFit/>
          </a:bodyPr>
          <a:lstStyle/>
          <a:p>
            <a:r>
              <a:rPr lang="ru-RU" sz="1400" dirty="0">
                <a:latin typeface="Myriad Pro" pitchFamily="34" charset="0"/>
              </a:rPr>
              <a:t>Курс русского родного языка в 1-м классе рассчитан </a:t>
            </a:r>
          </a:p>
          <a:p>
            <a:r>
              <a:rPr lang="ru-RU" sz="1400" dirty="0">
                <a:latin typeface="Myriad Pro" pitchFamily="34" charset="0"/>
              </a:rPr>
              <a:t> на </a:t>
            </a:r>
            <a:r>
              <a:rPr lang="ru-RU" sz="1400" b="1" dirty="0">
                <a:latin typeface="Myriad Pro" pitchFamily="34" charset="0"/>
              </a:rPr>
              <a:t>33 часа</a:t>
            </a:r>
            <a:r>
              <a:rPr lang="ru-RU" sz="1400" dirty="0">
                <a:latin typeface="Myriad Pro" pitchFamily="34" charset="0"/>
              </a:rPr>
              <a:t> учебной нагрузки. </a:t>
            </a:r>
          </a:p>
          <a:p>
            <a:r>
              <a:rPr lang="ru-RU" sz="1200" b="1" dirty="0">
                <a:latin typeface="Myriad Pro" pitchFamily="34" charset="0"/>
              </a:rPr>
              <a:t>В первом </a:t>
            </a:r>
            <a:r>
              <a:rPr lang="ru-RU" sz="1200" dirty="0">
                <a:latin typeface="Myriad Pro" pitchFamily="34" charset="0"/>
              </a:rPr>
              <a:t>и</a:t>
            </a:r>
            <a:r>
              <a:rPr lang="ru-RU" sz="1200" b="1" dirty="0">
                <a:latin typeface="Myriad Pro" pitchFamily="34" charset="0"/>
              </a:rPr>
              <a:t> во втором полугодии   -</a:t>
            </a:r>
            <a:r>
              <a:rPr lang="ru-RU" sz="1200" dirty="0">
                <a:latin typeface="Myriad Pro" pitchFamily="34" charset="0"/>
              </a:rPr>
              <a:t>  </a:t>
            </a:r>
            <a:r>
              <a:rPr lang="ru-RU" sz="1200" b="1" dirty="0">
                <a:latin typeface="Myriad Pro" pitchFamily="34" charset="0"/>
              </a:rPr>
              <a:t>1 час в неделю.</a:t>
            </a:r>
          </a:p>
          <a:p>
            <a:r>
              <a:rPr lang="ru-RU" sz="1400" dirty="0">
                <a:latin typeface="Myriad Pro" pitchFamily="34" charset="0"/>
              </a:rPr>
              <a:t>В 1-м полугодии преобладают задание на развитие устной речи и навыков </a:t>
            </a:r>
            <a:r>
              <a:rPr lang="ru-RU" sz="1400" dirty="0" err="1">
                <a:latin typeface="Myriad Pro" pitchFamily="34" charset="0"/>
              </a:rPr>
              <a:t>аудирования</a:t>
            </a:r>
            <a:r>
              <a:rPr lang="ru-RU" sz="1400" dirty="0">
                <a:latin typeface="Myriad Pro" pitchFamily="34" charset="0"/>
              </a:rPr>
              <a:t>.</a:t>
            </a:r>
          </a:p>
          <a:p>
            <a:r>
              <a:rPr lang="ru-RU" sz="1400" dirty="0">
                <a:latin typeface="Myriad Pro" pitchFamily="34" charset="0"/>
              </a:rPr>
              <a:t>Во 2-м полугодии добавляются  задания для развития письменной речи и навыков чтения.</a:t>
            </a:r>
            <a:endParaRPr lang="ru-RU" sz="1200" dirty="0">
              <a:latin typeface="Myriad Pro" pitchFamily="34" charset="0"/>
            </a:endParaRPr>
          </a:p>
        </p:txBody>
      </p:sp>
      <p:sp>
        <p:nvSpPr>
          <p:cNvPr id="11" name="Заголовок 1"/>
          <p:cNvSpPr txBox="1">
            <a:spLocks/>
          </p:cNvSpPr>
          <p:nvPr/>
        </p:nvSpPr>
        <p:spPr>
          <a:xfrm>
            <a:off x="4590070" y="615086"/>
            <a:ext cx="3704979" cy="1354217"/>
          </a:xfrm>
          <a:prstGeom prst="rect">
            <a:avLst/>
          </a:prstGeom>
        </p:spPr>
        <p:txBody>
          <a:bodyPr vert="horz" wrap="square" lIns="0" tIns="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1600" b="1" cap="all" dirty="0">
              <a:latin typeface="Myriad Pro" pitchFamily="34" charset="0"/>
            </a:endParaRPr>
          </a:p>
          <a:p>
            <a:pPr algn="l"/>
            <a:r>
              <a:rPr lang="ru-RU" sz="1200" b="1" cap="all" dirty="0">
                <a:latin typeface="Myriad Pro" pitchFamily="34" charset="0"/>
              </a:rPr>
              <a:t>Последовательность разделов </a:t>
            </a:r>
          </a:p>
          <a:p>
            <a:pPr algn="l"/>
            <a:r>
              <a:rPr lang="ru-RU" sz="1200" b="1" cap="all" dirty="0">
                <a:latin typeface="Myriad Pro" pitchFamily="34" charset="0"/>
              </a:rPr>
              <a:t>в </a:t>
            </a:r>
            <a:r>
              <a:rPr lang="ru-RU" sz="1200" b="1" cap="all" dirty="0" err="1">
                <a:latin typeface="Myriad Pro" pitchFamily="34" charset="0"/>
              </a:rPr>
              <a:t>уМК</a:t>
            </a:r>
            <a:r>
              <a:rPr lang="ru-RU" sz="1200" b="1" cap="all" dirty="0">
                <a:latin typeface="Myriad Pro" pitchFamily="34" charset="0"/>
              </a:rPr>
              <a:t>  для 2-4 классов</a:t>
            </a:r>
          </a:p>
          <a:p>
            <a:pPr algn="l"/>
            <a:endParaRPr lang="en-US" sz="1200" cap="all" dirty="0">
              <a:latin typeface="Myriad Pro" pitchFamily="34" charset="0"/>
            </a:endParaRPr>
          </a:p>
          <a:p>
            <a:pPr marL="381809" indent="-381809" algn="l">
              <a:buFont typeface="+mj-lt"/>
              <a:buAutoNum type="arabicPeriod"/>
            </a:pPr>
            <a:r>
              <a:rPr lang="ru-RU" sz="1200" cap="all" dirty="0">
                <a:latin typeface="Myriad Pro" pitchFamily="34" charset="0"/>
              </a:rPr>
              <a:t>Русский язык: прошлое и настоящее</a:t>
            </a:r>
          </a:p>
          <a:p>
            <a:pPr marL="381809" indent="-381809" algn="l">
              <a:spcBef>
                <a:spcPts val="0"/>
              </a:spcBef>
              <a:buFont typeface="+mj-lt"/>
              <a:buAutoNum type="arabicPeriod"/>
            </a:pPr>
            <a:r>
              <a:rPr lang="ru-RU" sz="1200" cap="all" dirty="0">
                <a:latin typeface="Myriad Pro" pitchFamily="34" charset="0"/>
              </a:rPr>
              <a:t>Язык в действии</a:t>
            </a:r>
          </a:p>
          <a:p>
            <a:pPr marL="381809" indent="-381809" algn="l">
              <a:spcBef>
                <a:spcPts val="0"/>
              </a:spcBef>
              <a:buFont typeface="+mj-lt"/>
              <a:buAutoNum type="arabicPeriod"/>
            </a:pPr>
            <a:r>
              <a:rPr lang="ru-RU" sz="1200" cap="all" dirty="0">
                <a:latin typeface="Myriad Pro" pitchFamily="34" charset="0"/>
              </a:rPr>
              <a:t>Секреты речи и текста </a:t>
            </a:r>
            <a:endParaRPr lang="ru-RU" sz="1600" cap="all" dirty="0">
              <a:latin typeface="Myriad Pro" pitchFamily="34" charset="0"/>
            </a:endParaRPr>
          </a:p>
        </p:txBody>
      </p:sp>
      <p:sp>
        <p:nvSpPr>
          <p:cNvPr id="2" name="Прямоугольник 1"/>
          <p:cNvSpPr/>
          <p:nvPr/>
        </p:nvSpPr>
        <p:spPr>
          <a:xfrm>
            <a:off x="422188" y="870740"/>
            <a:ext cx="3610012" cy="446276"/>
          </a:xfrm>
          <a:prstGeom prst="rect">
            <a:avLst/>
          </a:prstGeom>
        </p:spPr>
        <p:txBody>
          <a:bodyPr wrap="square">
            <a:spAutoFit/>
          </a:bodyPr>
          <a:lstStyle/>
          <a:p>
            <a:r>
              <a:rPr lang="ru-RU" sz="1200" b="1" cap="all" dirty="0">
                <a:latin typeface="Myriad Pro" pitchFamily="34" charset="0"/>
                <a:ea typeface="+mj-ea"/>
                <a:cs typeface="+mj-cs"/>
              </a:rPr>
              <a:t>Последовательность разделов </a:t>
            </a:r>
          </a:p>
          <a:p>
            <a:r>
              <a:rPr lang="ru-RU" sz="1100" b="1" cap="all" dirty="0">
                <a:latin typeface="Myriad Pro" pitchFamily="34" charset="0"/>
                <a:ea typeface="+mj-ea"/>
                <a:cs typeface="+mj-cs"/>
              </a:rPr>
              <a:t>в </a:t>
            </a:r>
            <a:r>
              <a:rPr lang="ru-RU" sz="1100" b="1" cap="all" dirty="0" err="1">
                <a:latin typeface="Myriad Pro" pitchFamily="34" charset="0"/>
                <a:ea typeface="+mj-ea"/>
                <a:cs typeface="+mj-cs"/>
              </a:rPr>
              <a:t>уМК</a:t>
            </a:r>
            <a:r>
              <a:rPr lang="ru-RU" sz="1100" b="1" cap="all" dirty="0">
                <a:latin typeface="Myriad Pro" pitchFamily="34" charset="0"/>
                <a:ea typeface="+mj-ea"/>
                <a:cs typeface="+mj-cs"/>
              </a:rPr>
              <a:t>  для 1-го класса изменена</a:t>
            </a:r>
          </a:p>
        </p:txBody>
      </p:sp>
      <p:sp>
        <p:nvSpPr>
          <p:cNvPr id="17" name="Прямоугольник 16"/>
          <p:cNvSpPr/>
          <p:nvPr/>
        </p:nvSpPr>
        <p:spPr>
          <a:xfrm>
            <a:off x="4521265" y="714233"/>
            <a:ext cx="3773784" cy="1290947"/>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a:p>
        </p:txBody>
      </p:sp>
      <p:sp>
        <p:nvSpPr>
          <p:cNvPr id="3" name="Правая фигурная скобка 2"/>
          <p:cNvSpPr/>
          <p:nvPr/>
        </p:nvSpPr>
        <p:spPr>
          <a:xfrm>
            <a:off x="3922904" y="2471945"/>
            <a:ext cx="541344" cy="1368152"/>
          </a:xfrm>
          <a:prstGeom prst="rightBrace">
            <a:avLst>
              <a:gd name="adj1" fmla="val 8333"/>
              <a:gd name="adj2" fmla="val 46445"/>
            </a:avLst>
          </a:prstGeom>
          <a:ln w="57150">
            <a:solidFill>
              <a:srgbClr val="045C47"/>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5" name="Правая фигурная скобка 4"/>
          <p:cNvSpPr/>
          <p:nvPr/>
        </p:nvSpPr>
        <p:spPr>
          <a:xfrm>
            <a:off x="3899578" y="4039574"/>
            <a:ext cx="564670" cy="1224136"/>
          </a:xfrm>
          <a:prstGeom prst="rightBrace">
            <a:avLst>
              <a:gd name="adj1" fmla="val 8333"/>
              <a:gd name="adj2" fmla="val 49205"/>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8" name="Прямоугольник 17"/>
          <p:cNvSpPr/>
          <p:nvPr/>
        </p:nvSpPr>
        <p:spPr>
          <a:xfrm>
            <a:off x="4575736" y="2563375"/>
            <a:ext cx="2768832" cy="1029401"/>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r>
              <a:rPr lang="ru-RU" sz="1400" b="1" cap="all" dirty="0">
                <a:solidFill>
                  <a:srgbClr val="045447"/>
                </a:solidFill>
                <a:latin typeface="Myriad Pro" pitchFamily="34" charset="0"/>
                <a:ea typeface="+mj-ea"/>
                <a:cs typeface="+mj-cs"/>
              </a:rPr>
              <a:t>1-</a:t>
            </a:r>
            <a:r>
              <a:rPr lang="ru-RU" sz="1400" b="1" dirty="0">
                <a:solidFill>
                  <a:srgbClr val="045447"/>
                </a:solidFill>
                <a:latin typeface="Myriad Pro" pitchFamily="34" charset="0"/>
                <a:ea typeface="+mj-ea"/>
                <a:cs typeface="+mj-cs"/>
              </a:rPr>
              <a:t>е</a:t>
            </a:r>
            <a:r>
              <a:rPr lang="ru-RU" sz="1400" b="1" cap="all" dirty="0">
                <a:solidFill>
                  <a:srgbClr val="045447"/>
                </a:solidFill>
                <a:latin typeface="Myriad Pro" pitchFamily="34" charset="0"/>
                <a:ea typeface="+mj-ea"/>
                <a:cs typeface="+mj-cs"/>
              </a:rPr>
              <a:t> полугодие</a:t>
            </a:r>
          </a:p>
          <a:p>
            <a:pPr algn="ctr"/>
            <a:r>
              <a:rPr lang="ru-RU" sz="1400" b="1" dirty="0">
                <a:solidFill>
                  <a:srgbClr val="045447"/>
                </a:solidFill>
              </a:rPr>
              <a:t>Этап обучения грамоте</a:t>
            </a:r>
          </a:p>
          <a:p>
            <a:pPr algn="ctr"/>
            <a:r>
              <a:rPr lang="ru-RU" sz="1400" b="1" dirty="0">
                <a:solidFill>
                  <a:schemeClr val="tx1"/>
                </a:solidFill>
              </a:rPr>
              <a:t>Параграфы 1-7</a:t>
            </a:r>
          </a:p>
        </p:txBody>
      </p:sp>
      <p:sp>
        <p:nvSpPr>
          <p:cNvPr id="19" name="Прямоугольник 18"/>
          <p:cNvSpPr/>
          <p:nvPr/>
        </p:nvSpPr>
        <p:spPr>
          <a:xfrm>
            <a:off x="4631026" y="4102794"/>
            <a:ext cx="2785550" cy="1097697"/>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r>
              <a:rPr lang="ru-RU" sz="1400" b="1" cap="all" dirty="0">
                <a:solidFill>
                  <a:srgbClr val="045447"/>
                </a:solidFill>
                <a:latin typeface="Myriad Pro" pitchFamily="34" charset="0"/>
              </a:rPr>
              <a:t>2-</a:t>
            </a:r>
            <a:r>
              <a:rPr lang="ru-RU" sz="1400" b="1" dirty="0">
                <a:solidFill>
                  <a:srgbClr val="045447"/>
                </a:solidFill>
                <a:latin typeface="Myriad Pro" pitchFamily="34" charset="0"/>
              </a:rPr>
              <a:t>е</a:t>
            </a:r>
            <a:r>
              <a:rPr lang="ru-RU" sz="1400" b="1" cap="all" dirty="0">
                <a:solidFill>
                  <a:srgbClr val="045447"/>
                </a:solidFill>
                <a:latin typeface="Myriad Pro" pitchFamily="34" charset="0"/>
              </a:rPr>
              <a:t> полугодие</a:t>
            </a:r>
          </a:p>
          <a:p>
            <a:pPr algn="ctr"/>
            <a:r>
              <a:rPr lang="ru-RU" sz="1400" b="1" dirty="0">
                <a:solidFill>
                  <a:srgbClr val="045447"/>
                </a:solidFill>
              </a:rPr>
              <a:t>Этап систематического курса</a:t>
            </a:r>
          </a:p>
          <a:p>
            <a:pPr algn="ctr"/>
            <a:r>
              <a:rPr lang="ru-RU" sz="1400" b="1" dirty="0">
                <a:solidFill>
                  <a:schemeClr val="tx1"/>
                </a:solidFill>
              </a:rPr>
              <a:t>Параграфы 8-13</a:t>
            </a:r>
          </a:p>
          <a:p>
            <a:pPr algn="ctr"/>
            <a:endParaRPr lang="ru-RU" sz="1400" b="1" dirty="0">
              <a:solidFill>
                <a:srgbClr val="045447"/>
              </a:solidFill>
            </a:endParaRPr>
          </a:p>
        </p:txBody>
      </p:sp>
      <p:sp>
        <p:nvSpPr>
          <p:cNvPr id="20" name="Прямоугольник 19"/>
          <p:cNvSpPr/>
          <p:nvPr/>
        </p:nvSpPr>
        <p:spPr>
          <a:xfrm>
            <a:off x="4193577" y="5276706"/>
            <a:ext cx="5176115" cy="1571761"/>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a:p>
        </p:txBody>
      </p:sp>
      <p:pic>
        <p:nvPicPr>
          <p:cNvPr id="26" name="Рисунок 2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658699" y="2471945"/>
            <a:ext cx="1710993" cy="2677213"/>
          </a:xfrm>
          <a:prstGeom prst="rect">
            <a:avLst/>
          </a:prstGeom>
          <a:ln>
            <a:solidFill>
              <a:schemeClr val="tx1"/>
            </a:solidFill>
          </a:ln>
          <a:effectLst>
            <a:outerShdw sx="1000" sy="1000" algn="tl" rotWithShape="0">
              <a:srgbClr val="333333"/>
            </a:outerShdw>
          </a:effectLst>
        </p:spPr>
      </p:pic>
    </p:spTree>
    <p:extLst>
      <p:ext uri="{BB962C8B-B14F-4D97-AF65-F5344CB8AC3E}">
        <p14:creationId xmlns:p14="http://schemas.microsoft.com/office/powerpoint/2010/main" val="849598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rot="10800000" flipV="1">
            <a:off x="0" y="6996295"/>
            <a:ext cx="8295049" cy="365411"/>
          </a:xfrm>
          <a:prstGeom prst="rect">
            <a:avLst/>
          </a:prstGeom>
          <a:solidFill>
            <a:srgbClr val="045447"/>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r>
              <a:rPr lang="ru-RU" sz="1000" b="1" cap="all" spc="45" dirty="0">
                <a:solidFill>
                  <a:schemeClr val="bg1"/>
                </a:solidFill>
                <a:latin typeface="Constantia" panose="02030602050306030303" pitchFamily="18" charset="0"/>
              </a:rPr>
              <a:t>УМК  для Курса  русского родного языка в 1 классе</a:t>
            </a:r>
          </a:p>
        </p:txBody>
      </p:sp>
      <p:sp>
        <p:nvSpPr>
          <p:cNvPr id="8" name="Заголовок 1"/>
          <p:cNvSpPr txBox="1">
            <a:spLocks/>
          </p:cNvSpPr>
          <p:nvPr/>
        </p:nvSpPr>
        <p:spPr>
          <a:xfrm>
            <a:off x="7818746" y="7022298"/>
            <a:ext cx="476303" cy="552576"/>
          </a:xfrm>
          <a:prstGeom prst="rect">
            <a:avLst/>
          </a:prstGeom>
        </p:spPr>
        <p:txBody>
          <a:bodyPr vert="horz" lIns="101816" tIns="50909" rIns="101816" bIns="50909"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ru-RU" sz="1100" b="1" cap="all" dirty="0">
              <a:solidFill>
                <a:schemeClr val="bg1"/>
              </a:solidFill>
              <a:latin typeface="Century Gothic" panose="020B0502020202020204" pitchFamily="34" charset="0"/>
            </a:endParaRPr>
          </a:p>
        </p:txBody>
      </p:sp>
      <p:sp>
        <p:nvSpPr>
          <p:cNvPr id="9" name="Прямоугольник 8"/>
          <p:cNvSpPr/>
          <p:nvPr/>
        </p:nvSpPr>
        <p:spPr>
          <a:xfrm>
            <a:off x="2937600" y="1067476"/>
            <a:ext cx="5775120" cy="1938992"/>
          </a:xfrm>
          <a:prstGeom prst="rect">
            <a:avLst/>
          </a:prstGeom>
        </p:spPr>
        <p:txBody>
          <a:bodyPr wrap="square" lIns="0" tIns="0" rIns="0" bIns="0">
            <a:spAutoFit/>
          </a:bodyPr>
          <a:lstStyle/>
          <a:p>
            <a:pPr marL="285750" indent="-285750">
              <a:buFont typeface="Wingdings" panose="05000000000000000000" pitchFamily="2" charset="2"/>
              <a:buChar char="q"/>
            </a:pPr>
            <a:r>
              <a:rPr lang="ru-RU" sz="1400" dirty="0">
                <a:latin typeface="Myriad Pro" pitchFamily="34" charset="0"/>
              </a:rPr>
              <a:t>Курс начинается с раздела </a:t>
            </a:r>
            <a:r>
              <a:rPr lang="ru-RU" sz="1400" b="1" dirty="0">
                <a:latin typeface="Myriad Pro" pitchFamily="34" charset="0"/>
              </a:rPr>
              <a:t>Секреты речи и текста, </a:t>
            </a:r>
            <a:r>
              <a:rPr lang="ru-RU" sz="1400" dirty="0">
                <a:latin typeface="Myriad Pro" pitchFamily="34" charset="0"/>
              </a:rPr>
              <a:t>то есть  с заданий на  практическое закрепление  правил речевого этикета.</a:t>
            </a:r>
          </a:p>
          <a:p>
            <a:pPr marL="285750" indent="-285750">
              <a:buFont typeface="Wingdings" panose="05000000000000000000" pitchFamily="2" charset="2"/>
              <a:buChar char="q"/>
            </a:pPr>
            <a:r>
              <a:rPr lang="ru-RU" sz="1400" dirty="0">
                <a:latin typeface="Myriad Pro" pitchFamily="34" charset="0"/>
              </a:rPr>
              <a:t>Преобладание иллюстраций над текстом: усвоение материала происходит с опорой на зрительное восприятие учебной информации.  </a:t>
            </a:r>
          </a:p>
          <a:p>
            <a:pPr marL="285750" indent="-285750">
              <a:buFont typeface="Wingdings" panose="05000000000000000000" pitchFamily="2" charset="2"/>
              <a:buChar char="q"/>
            </a:pPr>
            <a:r>
              <a:rPr lang="ru-RU" sz="1400" dirty="0">
                <a:latin typeface="Myriad Pro" pitchFamily="34" charset="0"/>
              </a:rPr>
              <a:t>Знак «Читаем вместе» маркирует задания для устного восприятия: текст заданий читает  учитель. </a:t>
            </a:r>
          </a:p>
          <a:p>
            <a:pPr marL="285750" indent="-285750">
              <a:buFont typeface="Wingdings" panose="05000000000000000000" pitchFamily="2" charset="2"/>
              <a:buChar char="q"/>
            </a:pPr>
            <a:r>
              <a:rPr lang="ru-RU" sz="1400" dirty="0">
                <a:latin typeface="Myriad Pro" pitchFamily="34" charset="0"/>
              </a:rPr>
              <a:t>В первом полугодии  нет  заданий для письменного выполнения, преобладают задания на </a:t>
            </a:r>
            <a:r>
              <a:rPr lang="ru-RU" sz="1400" dirty="0" err="1">
                <a:latin typeface="Myriad Pro" pitchFamily="34" charset="0"/>
              </a:rPr>
              <a:t>аудирование</a:t>
            </a:r>
            <a:r>
              <a:rPr lang="ru-RU" sz="1400" dirty="0">
                <a:latin typeface="Myriad Pro" pitchFamily="34" charset="0"/>
              </a:rPr>
              <a:t> и говорение. </a:t>
            </a:r>
          </a:p>
        </p:txBody>
      </p:sp>
      <p:sp>
        <p:nvSpPr>
          <p:cNvPr id="13" name="Заголовок 1"/>
          <p:cNvSpPr txBox="1">
            <a:spLocks/>
          </p:cNvSpPr>
          <p:nvPr/>
        </p:nvSpPr>
        <p:spPr>
          <a:xfrm>
            <a:off x="410972" y="271909"/>
            <a:ext cx="6501548" cy="492443"/>
          </a:xfrm>
          <a:prstGeom prst="rect">
            <a:avLst/>
          </a:prstGeom>
        </p:spPr>
        <p:txBody>
          <a:bodyPr vert="horz" wrap="square" lIns="0" tIns="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b="1" cap="all" dirty="0">
                <a:solidFill>
                  <a:srgbClr val="09A789"/>
                </a:solidFill>
                <a:latin typeface="Myriad Pro" pitchFamily="34" charset="0"/>
              </a:rPr>
              <a:t>Особенности УМК для 1-го  класса</a:t>
            </a:r>
          </a:p>
          <a:p>
            <a:pPr algn="l"/>
            <a:r>
              <a:rPr lang="ru-RU" sz="1600" b="1" cap="all" dirty="0">
                <a:latin typeface="Myriad Pro" pitchFamily="34" charset="0"/>
              </a:rPr>
              <a:t>русский родной язык</a:t>
            </a:r>
          </a:p>
        </p:txBody>
      </p:sp>
      <p:sp>
        <p:nvSpPr>
          <p:cNvPr id="18" name="Прямоугольник 17"/>
          <p:cNvSpPr/>
          <p:nvPr/>
        </p:nvSpPr>
        <p:spPr>
          <a:xfrm>
            <a:off x="664169" y="1127125"/>
            <a:ext cx="1866822" cy="1029401"/>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r>
              <a:rPr lang="ru-RU" sz="1400" b="1" dirty="0">
                <a:solidFill>
                  <a:srgbClr val="045447"/>
                </a:solidFill>
              </a:rPr>
              <a:t>Этап обучения грамоте</a:t>
            </a:r>
          </a:p>
          <a:p>
            <a:pPr algn="ctr"/>
            <a:r>
              <a:rPr lang="ru-RU" sz="1400" b="1" cap="all" dirty="0">
                <a:solidFill>
                  <a:srgbClr val="045447"/>
                </a:solidFill>
                <a:latin typeface="Myriad Pro" pitchFamily="34" charset="0"/>
                <a:ea typeface="+mj-ea"/>
                <a:cs typeface="+mj-cs"/>
              </a:rPr>
              <a:t>1-е полугодие</a:t>
            </a:r>
          </a:p>
          <a:p>
            <a:pPr algn="ctr"/>
            <a:endParaRPr lang="ru-RU" sz="1400" b="1" dirty="0">
              <a:solidFill>
                <a:srgbClr val="045447"/>
              </a:solidFill>
            </a:endParaRPr>
          </a:p>
        </p:txBody>
      </p:sp>
      <p:sp>
        <p:nvSpPr>
          <p:cNvPr id="19" name="Прямоугольник 18"/>
          <p:cNvSpPr/>
          <p:nvPr/>
        </p:nvSpPr>
        <p:spPr>
          <a:xfrm>
            <a:off x="719459" y="3423441"/>
            <a:ext cx="1811532" cy="1097697"/>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r>
              <a:rPr lang="ru-RU" sz="1400" b="1" dirty="0">
                <a:solidFill>
                  <a:srgbClr val="045447"/>
                </a:solidFill>
              </a:rPr>
              <a:t>Этап систематического курса</a:t>
            </a:r>
          </a:p>
          <a:p>
            <a:pPr algn="ctr"/>
            <a:r>
              <a:rPr lang="ru-RU" sz="1400" b="1" cap="all" dirty="0">
                <a:solidFill>
                  <a:srgbClr val="045447"/>
                </a:solidFill>
                <a:latin typeface="Myriad Pro" pitchFamily="34" charset="0"/>
              </a:rPr>
              <a:t>2-е полугодие</a:t>
            </a:r>
          </a:p>
          <a:p>
            <a:pPr algn="ctr"/>
            <a:endParaRPr lang="ru-RU" sz="1400" b="1" dirty="0">
              <a:solidFill>
                <a:srgbClr val="045447"/>
              </a:solidFill>
            </a:endParaRPr>
          </a:p>
        </p:txBody>
      </p:sp>
      <p:pic>
        <p:nvPicPr>
          <p:cNvPr id="2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92439" y="4463842"/>
            <a:ext cx="3490835" cy="2385753"/>
          </a:xfrm>
          <a:prstGeom prst="rect">
            <a:avLst/>
          </a:prstGeom>
          <a:ln w="9525">
            <a:solidFill>
              <a:srgbClr val="045C47"/>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23" name="Прямоугольник 22"/>
          <p:cNvSpPr/>
          <p:nvPr/>
        </p:nvSpPr>
        <p:spPr>
          <a:xfrm>
            <a:off x="2937600" y="3423441"/>
            <a:ext cx="6423192" cy="1077218"/>
          </a:xfrm>
          <a:prstGeom prst="rect">
            <a:avLst/>
          </a:prstGeom>
        </p:spPr>
        <p:txBody>
          <a:bodyPr wrap="square" lIns="0" tIns="0" rIns="0" bIns="0">
            <a:spAutoFit/>
          </a:bodyPr>
          <a:lstStyle/>
          <a:p>
            <a:pPr marL="285750" indent="-285750">
              <a:buFont typeface="Wingdings" panose="05000000000000000000" pitchFamily="2" charset="2"/>
              <a:buChar char="Ø"/>
            </a:pPr>
            <a:r>
              <a:rPr lang="ru-RU" sz="1400" dirty="0">
                <a:latin typeface="Myriad Pro" pitchFamily="34" charset="0"/>
              </a:rPr>
              <a:t>Во втором полугодии изменяется соотношение между видами </a:t>
            </a:r>
          </a:p>
          <a:p>
            <a:r>
              <a:rPr lang="ru-RU" sz="1400" dirty="0">
                <a:latin typeface="Myriad Pro" pitchFamily="34" charset="0"/>
              </a:rPr>
              <a:t>      речевой  деятельности: к </a:t>
            </a:r>
            <a:r>
              <a:rPr lang="ru-RU" sz="1400" dirty="0" err="1">
                <a:latin typeface="Myriad Pro" pitchFamily="34" charset="0"/>
              </a:rPr>
              <a:t>аудированию</a:t>
            </a:r>
            <a:r>
              <a:rPr lang="ru-RU" sz="1400" dirty="0">
                <a:latin typeface="Myriad Pro" pitchFamily="34" charset="0"/>
              </a:rPr>
              <a:t> и говорению добавляется </a:t>
            </a:r>
          </a:p>
          <a:p>
            <a:r>
              <a:rPr lang="ru-RU" sz="1400" dirty="0">
                <a:latin typeface="Myriad Pro" pitchFamily="34" charset="0"/>
              </a:rPr>
              <a:t>      чтение текстов.</a:t>
            </a:r>
          </a:p>
          <a:p>
            <a:pPr marL="285750" indent="-285750">
              <a:buFont typeface="Wingdings" panose="05000000000000000000" pitchFamily="2" charset="2"/>
              <a:buChar char="Ø"/>
            </a:pPr>
            <a:r>
              <a:rPr lang="ru-RU" sz="1400" dirty="0">
                <a:latin typeface="Myriad Pro" pitchFamily="34" charset="0"/>
              </a:rPr>
              <a:t>Письменные задания  в параграфах 8-13   введены как обязательные компоненты урока. </a:t>
            </a:r>
          </a:p>
        </p:txBody>
      </p:sp>
      <p:sp>
        <p:nvSpPr>
          <p:cNvPr id="6" name="Прямоугольник 5"/>
          <p:cNvSpPr/>
          <p:nvPr/>
        </p:nvSpPr>
        <p:spPr>
          <a:xfrm>
            <a:off x="647402" y="4725937"/>
            <a:ext cx="5038725" cy="2123658"/>
          </a:xfrm>
          <a:prstGeom prst="rect">
            <a:avLst/>
          </a:prstGeom>
        </p:spPr>
        <p:txBody>
          <a:bodyPr>
            <a:spAutoFit/>
          </a:bodyPr>
          <a:lstStyle/>
          <a:p>
            <a:r>
              <a:rPr lang="ru-RU" sz="1200" b="1" dirty="0">
                <a:latin typeface="Myriad Pro" pitchFamily="34" charset="0"/>
              </a:rPr>
              <a:t>Возможности  дифференцированного обучения</a:t>
            </a:r>
          </a:p>
          <a:p>
            <a:endParaRPr lang="ru-RU" sz="1200" dirty="0">
              <a:latin typeface="Myriad Pro" pitchFamily="34" charset="0"/>
            </a:endParaRPr>
          </a:p>
          <a:p>
            <a:r>
              <a:rPr lang="ru-RU" sz="1200" dirty="0">
                <a:latin typeface="Myriad Pro" pitchFamily="34" charset="0"/>
              </a:rPr>
              <a:t> Для учеников с разным уровнем подготовки время, когда они могут  выполнять письменные задания, значительно различается. </a:t>
            </a:r>
          </a:p>
          <a:p>
            <a:endParaRPr lang="ru-RU" sz="1200" dirty="0">
              <a:latin typeface="Myriad Pro" pitchFamily="34" charset="0"/>
            </a:endParaRPr>
          </a:p>
          <a:p>
            <a:r>
              <a:rPr lang="ru-RU" sz="1200" dirty="0">
                <a:latin typeface="Myriad Pro" pitchFamily="34" charset="0"/>
              </a:rPr>
              <a:t>При необходимости педагог сможет дополнять предложенные в первом полугодии  устные задания упражнениями на списывание: материал для списывания предусмотрен и в первой части учебного пособия. </a:t>
            </a:r>
          </a:p>
          <a:p>
            <a:r>
              <a:rPr lang="ru-RU" sz="1200" dirty="0">
                <a:latin typeface="Myriad Pro" pitchFamily="34" charset="0"/>
              </a:rPr>
              <a:t>Хорошо читающих учеников можно также привлекать к чтению с первого полугодия при выполнении заданий «Читаем вместе».</a:t>
            </a:r>
          </a:p>
        </p:txBody>
      </p:sp>
      <p:sp>
        <p:nvSpPr>
          <p:cNvPr id="24" name="Прямоугольник 23"/>
          <p:cNvSpPr/>
          <p:nvPr/>
        </p:nvSpPr>
        <p:spPr>
          <a:xfrm>
            <a:off x="524435" y="4748199"/>
            <a:ext cx="5284657" cy="2101396"/>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a:p>
        </p:txBody>
      </p:sp>
    </p:spTree>
    <p:extLst>
      <p:ext uri="{BB962C8B-B14F-4D97-AF65-F5344CB8AC3E}">
        <p14:creationId xmlns:p14="http://schemas.microsoft.com/office/powerpoint/2010/main" val="29141422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38646" y="833843"/>
            <a:ext cx="2376264" cy="1872208"/>
          </a:xfrm>
        </p:spPr>
        <p:txBody>
          <a:bodyPr>
            <a:normAutofit fontScale="92500" lnSpcReduction="20000"/>
          </a:bodyPr>
          <a:lstStyle/>
          <a:p>
            <a:pPr marL="0" indent="0">
              <a:buNone/>
            </a:pPr>
            <a:r>
              <a:rPr lang="ru-RU" sz="1600" cap="all" dirty="0">
                <a:latin typeface="Myriad Pro" pitchFamily="34" charset="0"/>
              </a:rPr>
              <a:t>Рубрики :</a:t>
            </a:r>
          </a:p>
          <a:p>
            <a:pPr marL="0" indent="0">
              <a:buNone/>
              <a:tabLst>
                <a:tab pos="1616075" algn="l"/>
              </a:tabLst>
            </a:pPr>
            <a:r>
              <a:rPr lang="ru-RU" sz="1600" dirty="0">
                <a:solidFill>
                  <a:srgbClr val="045447"/>
                </a:solidFill>
              </a:rPr>
              <a:t>▪ </a:t>
            </a:r>
            <a:r>
              <a:rPr lang="ru-RU" sz="1600" dirty="0"/>
              <a:t>Из истории языка</a:t>
            </a:r>
            <a:br>
              <a:rPr lang="ru-RU" sz="1600" dirty="0"/>
            </a:br>
            <a:r>
              <a:rPr lang="ru-RU" sz="1600" dirty="0">
                <a:solidFill>
                  <a:srgbClr val="045447"/>
                </a:solidFill>
              </a:rPr>
              <a:t>▪ </a:t>
            </a:r>
            <a:r>
              <a:rPr lang="ru-RU" sz="1600" dirty="0"/>
              <a:t>Мудрость в пословицах</a:t>
            </a:r>
            <a:br>
              <a:rPr lang="ru-RU" sz="1600" dirty="0"/>
            </a:br>
            <a:r>
              <a:rPr lang="ru-RU" sz="1600" dirty="0">
                <a:solidFill>
                  <a:srgbClr val="045447"/>
                </a:solidFill>
              </a:rPr>
              <a:t>▪ </a:t>
            </a:r>
            <a:r>
              <a:rPr lang="ru-RU" sz="1600" dirty="0"/>
              <a:t>Словарь в картинках</a:t>
            </a:r>
            <a:br>
              <a:rPr lang="ru-RU" sz="1600" dirty="0"/>
            </a:br>
            <a:r>
              <a:rPr lang="ru-RU" sz="1600" dirty="0">
                <a:solidFill>
                  <a:srgbClr val="045447"/>
                </a:solidFill>
              </a:rPr>
              <a:t>▪ </a:t>
            </a:r>
            <a:r>
              <a:rPr lang="ru-RU" sz="1600" dirty="0"/>
              <a:t>Произноси  правильно</a:t>
            </a:r>
          </a:p>
          <a:p>
            <a:pPr marL="0" indent="0">
              <a:buNone/>
            </a:pPr>
            <a:r>
              <a:rPr lang="ru-RU" sz="1600" dirty="0">
                <a:solidFill>
                  <a:srgbClr val="045447"/>
                </a:solidFill>
              </a:rPr>
              <a:t>▪ </a:t>
            </a:r>
            <a:r>
              <a:rPr lang="ru-RU" sz="1600" dirty="0"/>
              <a:t>Пиши  правильно</a:t>
            </a:r>
          </a:p>
          <a:p>
            <a:pPr marL="0" indent="0">
              <a:buNone/>
            </a:pPr>
            <a:br>
              <a:rPr lang="ru-RU" sz="1600" b="1" dirty="0"/>
            </a:br>
            <a:endParaRPr lang="ru-RU" sz="1600" b="1" dirty="0"/>
          </a:p>
        </p:txBody>
      </p:sp>
      <p:sp>
        <p:nvSpPr>
          <p:cNvPr id="4" name="Заголовок 1"/>
          <p:cNvSpPr txBox="1">
            <a:spLocks noGrp="1"/>
          </p:cNvSpPr>
          <p:nvPr>
            <p:ph type="title"/>
          </p:nvPr>
        </p:nvSpPr>
        <p:spPr>
          <a:xfrm>
            <a:off x="71760" y="129108"/>
            <a:ext cx="3424128" cy="492443"/>
          </a:xfrm>
          <a:prstGeom prst="rect">
            <a:avLst/>
          </a:prstGeom>
        </p:spPr>
        <p:txBody>
          <a:bodyPr vert="horz" wrap="square" lIns="0" tIns="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b="1" cap="all" dirty="0">
                <a:solidFill>
                  <a:srgbClr val="09A789"/>
                </a:solidFill>
                <a:latin typeface="Myriad Pro" pitchFamily="34" charset="0"/>
              </a:rPr>
              <a:t>  «Русский родной язык»</a:t>
            </a:r>
            <a:br>
              <a:rPr lang="ru-RU" sz="1600" b="1" cap="all" dirty="0">
                <a:solidFill>
                  <a:srgbClr val="09A789"/>
                </a:solidFill>
                <a:latin typeface="Myriad Pro" pitchFamily="34" charset="0"/>
              </a:rPr>
            </a:br>
            <a:r>
              <a:rPr lang="ru-RU" sz="1600" b="1" cap="all" dirty="0">
                <a:solidFill>
                  <a:srgbClr val="09A789"/>
                </a:solidFill>
                <a:latin typeface="Myriad Pro" pitchFamily="34" charset="0"/>
              </a:rPr>
              <a:t>   1 класс</a:t>
            </a:r>
          </a:p>
        </p:txBody>
      </p:sp>
      <p:sp>
        <p:nvSpPr>
          <p:cNvPr id="18" name="Прямоугольник 17"/>
          <p:cNvSpPr/>
          <p:nvPr/>
        </p:nvSpPr>
        <p:spPr>
          <a:xfrm rot="10800000" flipV="1">
            <a:off x="0" y="6962340"/>
            <a:ext cx="9720832" cy="365411"/>
          </a:xfrm>
          <a:prstGeom prst="rect">
            <a:avLst/>
          </a:prstGeom>
          <a:solidFill>
            <a:srgbClr val="045447"/>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r>
              <a:rPr lang="ru-RU" sz="1000" b="1" cap="all" spc="45" dirty="0">
                <a:solidFill>
                  <a:schemeClr val="bg1"/>
                </a:solidFill>
                <a:latin typeface="Constantia" panose="02030602050306030303" pitchFamily="18" charset="0"/>
              </a:rPr>
              <a:t>УМК для Курса  русского родного языка в 1 классе: примеры рубрик</a:t>
            </a:r>
          </a:p>
        </p:txBody>
      </p:sp>
      <p:sp>
        <p:nvSpPr>
          <p:cNvPr id="21" name="Прямоугольник 20"/>
          <p:cNvSpPr/>
          <p:nvPr/>
        </p:nvSpPr>
        <p:spPr>
          <a:xfrm>
            <a:off x="250945" y="776577"/>
            <a:ext cx="2431150" cy="1778055"/>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a:solidFill>
                <a:prstClr val="white"/>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944" y="2754040"/>
            <a:ext cx="2535516" cy="324369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152" y="3569931"/>
            <a:ext cx="2578248" cy="32436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1312" y="3542401"/>
            <a:ext cx="2507047" cy="327122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1312" y="125514"/>
            <a:ext cx="2579439" cy="3333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8453928" y="6986646"/>
            <a:ext cx="1259681" cy="276999"/>
          </a:xfrm>
          <a:prstGeom prst="rect">
            <a:avLst/>
          </a:prstGeom>
        </p:spPr>
        <p:txBody>
          <a:bodyPr wrap="square">
            <a:spAutoFit/>
          </a:bodyPr>
          <a:lstStyle/>
          <a:p>
            <a:r>
              <a:rPr lang="ru-RU" sz="1200" b="1" cap="all" dirty="0">
                <a:solidFill>
                  <a:srgbClr val="09A789"/>
                </a:solidFill>
                <a:latin typeface="Myriad Pro" pitchFamily="34" charset="0"/>
                <a:ea typeface="+mj-ea"/>
                <a:cs typeface="+mj-cs"/>
              </a:rPr>
              <a:t>Апробация</a:t>
            </a:r>
            <a:endParaRPr lang="ru-RU" sz="1200" dirty="0"/>
          </a:p>
        </p:txBody>
      </p:sp>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8502" y="876864"/>
            <a:ext cx="3045940" cy="1682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7831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47136" y="2089516"/>
            <a:ext cx="5486884" cy="379514"/>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a:p>
        </p:txBody>
      </p:sp>
      <p:sp>
        <p:nvSpPr>
          <p:cNvPr id="7" name="Прямоугольник 6"/>
          <p:cNvSpPr/>
          <p:nvPr/>
        </p:nvSpPr>
        <p:spPr>
          <a:xfrm flipV="1">
            <a:off x="-1" y="7018587"/>
            <a:ext cx="8712721" cy="365411"/>
          </a:xfrm>
          <a:prstGeom prst="rect">
            <a:avLst/>
          </a:prstGeom>
          <a:solidFill>
            <a:srgbClr val="045447"/>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dirty="0"/>
          </a:p>
        </p:txBody>
      </p:sp>
      <p:sp>
        <p:nvSpPr>
          <p:cNvPr id="9" name="Прямоугольник 8"/>
          <p:cNvSpPr/>
          <p:nvPr/>
        </p:nvSpPr>
        <p:spPr>
          <a:xfrm>
            <a:off x="1194973" y="1051739"/>
            <a:ext cx="6365619" cy="1026142"/>
          </a:xfrm>
          <a:prstGeom prst="rect">
            <a:avLst/>
          </a:prstGeom>
        </p:spPr>
        <p:txBody>
          <a:bodyPr wrap="square" lIns="101816" tIns="50909" rIns="101816" bIns="50909">
            <a:spAutoFit/>
          </a:bodyPr>
          <a:lstStyle/>
          <a:p>
            <a:pPr algn="just"/>
            <a:r>
              <a:rPr lang="ru-RU" sz="1200" b="1" dirty="0"/>
              <a:t>Федеральные государственные образовательные стандарты дошкольного, начального общего и основного общего образования обеспечивают возможность получения образования на родных языках из числа языков народов Российской Федерации, </a:t>
            </a:r>
            <a:r>
              <a:rPr lang="ru-RU" sz="1200" b="1" u="sng" dirty="0">
                <a:solidFill>
                  <a:srgbClr val="08A899"/>
                </a:solidFill>
              </a:rPr>
              <a:t>изучения</a:t>
            </a:r>
            <a:r>
              <a:rPr lang="ru-RU" sz="1200" b="1" dirty="0">
                <a:solidFill>
                  <a:srgbClr val="08A899"/>
                </a:solidFill>
              </a:rPr>
              <a:t> </a:t>
            </a:r>
            <a:r>
              <a:rPr lang="ru-RU" sz="1200" b="1" dirty="0"/>
              <a:t>государственных языков республик Российской Федерации</a:t>
            </a:r>
            <a:r>
              <a:rPr lang="ru-RU" sz="1200" b="1" dirty="0">
                <a:solidFill>
                  <a:srgbClr val="08A899"/>
                </a:solidFill>
              </a:rPr>
              <a:t>, родных языков </a:t>
            </a:r>
            <a:r>
              <a:rPr lang="ru-RU" sz="1200" b="1" dirty="0"/>
              <a:t>из числа языков народов Российской Федерации</a:t>
            </a:r>
            <a:r>
              <a:rPr lang="ru-RU" sz="1200" b="1" u="sng" dirty="0">
                <a:solidFill>
                  <a:srgbClr val="08A899"/>
                </a:solidFill>
              </a:rPr>
              <a:t>, в том числе русского языка как родного языка</a:t>
            </a:r>
            <a:r>
              <a:rPr lang="ru-RU" sz="1200" b="1" dirty="0">
                <a:solidFill>
                  <a:srgbClr val="08A899"/>
                </a:solidFill>
              </a:rPr>
              <a:t>.</a:t>
            </a:r>
            <a:endParaRPr lang="ru-RU" sz="1200" b="1" dirty="0">
              <a:solidFill>
                <a:srgbClr val="08A899"/>
              </a:solidFill>
              <a:latin typeface="Myriad Pro" pitchFamily="34" charset="0"/>
            </a:endParaRPr>
          </a:p>
        </p:txBody>
      </p:sp>
      <p:sp>
        <p:nvSpPr>
          <p:cNvPr id="10" name="Заголовок 1"/>
          <p:cNvSpPr txBox="1">
            <a:spLocks/>
          </p:cNvSpPr>
          <p:nvPr/>
        </p:nvSpPr>
        <p:spPr>
          <a:xfrm>
            <a:off x="362900" y="157480"/>
            <a:ext cx="8677918" cy="677108"/>
          </a:xfrm>
          <a:prstGeom prst="rect">
            <a:avLst/>
          </a:prstGeom>
        </p:spPr>
        <p:txBody>
          <a:bodyPr vert="horz" wrap="square" lIns="0" tIns="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400" cap="all" dirty="0">
                <a:latin typeface="Myriad Pro" pitchFamily="34" charset="0"/>
              </a:rPr>
              <a:t>О внесении изменений в статьи </a:t>
            </a:r>
            <a:r>
              <a:rPr lang="ru-RU" sz="1400" b="1" cap="all" dirty="0">
                <a:latin typeface="Myriad Pro" pitchFamily="34" charset="0"/>
              </a:rPr>
              <a:t>11 </a:t>
            </a:r>
            <a:r>
              <a:rPr lang="ru-RU" sz="1400" cap="all" dirty="0">
                <a:latin typeface="Myriad Pro" pitchFamily="34" charset="0"/>
              </a:rPr>
              <a:t>и </a:t>
            </a:r>
            <a:r>
              <a:rPr lang="ru-RU" sz="1400" b="1" cap="all" dirty="0">
                <a:latin typeface="Myriad Pro" pitchFamily="34" charset="0"/>
              </a:rPr>
              <a:t>14 </a:t>
            </a:r>
            <a:r>
              <a:rPr lang="ru-RU" sz="1400" cap="all" dirty="0">
                <a:latin typeface="Myriad Pro" pitchFamily="34" charset="0"/>
              </a:rPr>
              <a:t>Федерального закона</a:t>
            </a:r>
          </a:p>
          <a:p>
            <a:pPr algn="l"/>
            <a:r>
              <a:rPr lang="ru-RU" sz="1400" b="1" cap="all" dirty="0">
                <a:solidFill>
                  <a:srgbClr val="09A789"/>
                </a:solidFill>
                <a:latin typeface="Myriad Pro" pitchFamily="34" charset="0"/>
              </a:rPr>
              <a:t>"Об образовании в Российской Федерации"</a:t>
            </a:r>
            <a:endParaRPr lang="en-US" sz="1400" b="1" cap="all" dirty="0">
              <a:solidFill>
                <a:srgbClr val="09A789"/>
              </a:solidFill>
              <a:latin typeface="Myriad Pro" pitchFamily="34" charset="0"/>
            </a:endParaRPr>
          </a:p>
          <a:p>
            <a:pPr algn="l"/>
            <a:endParaRPr lang="ru-RU" sz="1600" cap="all" dirty="0">
              <a:latin typeface="Myriad Pro" pitchFamily="34" charset="0"/>
            </a:endParaRPr>
          </a:p>
        </p:txBody>
      </p:sp>
      <p:cxnSp>
        <p:nvCxnSpPr>
          <p:cNvPr id="12" name="Прямая соединительная линия 11"/>
          <p:cNvCxnSpPr/>
          <p:nvPr/>
        </p:nvCxnSpPr>
        <p:spPr>
          <a:xfrm>
            <a:off x="8295049" y="2605258"/>
            <a:ext cx="0" cy="418456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0619" y="7072941"/>
            <a:ext cx="8358028" cy="256701"/>
          </a:xfrm>
          <a:prstGeom prst="rect">
            <a:avLst/>
          </a:prstGeom>
          <a:noFill/>
        </p:spPr>
        <p:txBody>
          <a:bodyPr wrap="square" lIns="101816" tIns="50909" rIns="101816" bIns="50909" rtlCol="0">
            <a:spAutoFit/>
          </a:bodyPr>
          <a:lstStyle/>
          <a:p>
            <a:r>
              <a:rPr lang="ru-RU" sz="1000" b="1" cap="all" spc="45" dirty="0">
                <a:solidFill>
                  <a:schemeClr val="bg1"/>
                </a:solidFill>
                <a:latin typeface="Constantia" panose="02030602050306030303" pitchFamily="18" charset="0"/>
              </a:rPr>
              <a:t>Постановление совета федерации федерального собрания  </a:t>
            </a:r>
            <a:r>
              <a:rPr lang="ru-RU" sz="1000" b="1" cap="all" spc="45" dirty="0" err="1">
                <a:solidFill>
                  <a:schemeClr val="bg1"/>
                </a:solidFill>
                <a:latin typeface="Constantia" panose="02030602050306030303" pitchFamily="18" charset="0"/>
              </a:rPr>
              <a:t>рф</a:t>
            </a:r>
            <a:r>
              <a:rPr lang="ru-RU" sz="1000" b="1" cap="all" spc="45" dirty="0">
                <a:solidFill>
                  <a:schemeClr val="bg1"/>
                </a:solidFill>
                <a:latin typeface="Constantia" panose="02030602050306030303" pitchFamily="18" charset="0"/>
              </a:rPr>
              <a:t>     </a:t>
            </a:r>
            <a:r>
              <a:rPr lang="ru-RU" sz="1000" b="1" cap="all" spc="45" dirty="0">
                <a:solidFill>
                  <a:schemeClr val="bg1"/>
                </a:solidFill>
                <a:latin typeface="Calibri" panose="020F0502020204030204" pitchFamily="34" charset="0"/>
                <a:cs typeface="Calibri" panose="020F0502020204030204" pitchFamily="34" charset="0"/>
              </a:rPr>
              <a:t>ОТ 28 ИЮЛЯ 2018 ГОДА</a:t>
            </a:r>
            <a:endParaRPr lang="ru-RU" sz="1000" b="1" spc="45" dirty="0">
              <a:latin typeface="Calibri" panose="020F0502020204030204" pitchFamily="34" charset="0"/>
              <a:cs typeface="Calibri" panose="020F0502020204030204" pitchFamily="34" charset="0"/>
            </a:endParaRPr>
          </a:p>
        </p:txBody>
      </p:sp>
      <p:sp>
        <p:nvSpPr>
          <p:cNvPr id="16" name="Прямоугольник 15"/>
          <p:cNvSpPr/>
          <p:nvPr/>
        </p:nvSpPr>
        <p:spPr>
          <a:xfrm>
            <a:off x="331208" y="743961"/>
            <a:ext cx="5792449" cy="307777"/>
          </a:xfrm>
          <a:prstGeom prst="rect">
            <a:avLst/>
          </a:prstGeom>
        </p:spPr>
        <p:txBody>
          <a:bodyPr wrap="square">
            <a:spAutoFit/>
          </a:bodyPr>
          <a:lstStyle/>
          <a:p>
            <a:r>
              <a:rPr lang="ru-RU" sz="1400" cap="all">
                <a:latin typeface="Myriad Pro" pitchFamily="34" charset="0"/>
                <a:ea typeface="+mj-ea"/>
                <a:cs typeface="+mj-cs"/>
              </a:rPr>
              <a:t>Статья</a:t>
            </a:r>
            <a:r>
              <a:rPr lang="ru-RU" sz="1400" b="1" cap="all">
                <a:latin typeface="Myriad Pro" pitchFamily="34" charset="0"/>
                <a:ea typeface="+mj-ea"/>
                <a:cs typeface="+mj-cs"/>
              </a:rPr>
              <a:t> 11 </a:t>
            </a:r>
            <a:r>
              <a:rPr lang="ru-RU" sz="1400"/>
              <a:t>дополнена  новой  </a:t>
            </a:r>
            <a:r>
              <a:rPr lang="ru-RU" sz="1400" b="1"/>
              <a:t>частью 5</a:t>
            </a:r>
            <a:r>
              <a:rPr lang="ru-RU" sz="1400" b="1" baseline="30000"/>
              <a:t>1</a:t>
            </a:r>
            <a:r>
              <a:rPr lang="ru-RU" sz="1400" b="1"/>
              <a:t> </a:t>
            </a:r>
            <a:r>
              <a:rPr lang="ru-RU" sz="1400"/>
              <a:t>следующего содержания:</a:t>
            </a:r>
            <a:endParaRPr lang="ru-RU" sz="1400" dirty="0"/>
          </a:p>
        </p:txBody>
      </p:sp>
      <p:sp>
        <p:nvSpPr>
          <p:cNvPr id="17" name="Прямоугольник 16"/>
          <p:cNvSpPr/>
          <p:nvPr/>
        </p:nvSpPr>
        <p:spPr>
          <a:xfrm>
            <a:off x="410970" y="2086494"/>
            <a:ext cx="5061391" cy="307777"/>
          </a:xfrm>
          <a:prstGeom prst="rect">
            <a:avLst/>
          </a:prstGeom>
        </p:spPr>
        <p:txBody>
          <a:bodyPr wrap="square">
            <a:spAutoFit/>
          </a:bodyPr>
          <a:lstStyle/>
          <a:p>
            <a:r>
              <a:rPr lang="ru-RU" sz="1400" cap="all" dirty="0">
                <a:latin typeface="Myriad Pro" pitchFamily="34" charset="0"/>
                <a:ea typeface="+mj-ea"/>
                <a:cs typeface="+mj-cs"/>
              </a:rPr>
              <a:t>Статья </a:t>
            </a:r>
            <a:r>
              <a:rPr lang="ru-RU" sz="1400" b="1" cap="all" dirty="0">
                <a:latin typeface="Myriad Pro" pitchFamily="34" charset="0"/>
                <a:ea typeface="+mj-ea"/>
                <a:cs typeface="+mj-cs"/>
              </a:rPr>
              <a:t>14</a:t>
            </a:r>
            <a:r>
              <a:rPr lang="ru-RU" sz="1400" cap="all" dirty="0">
                <a:latin typeface="Myriad Pro" pitchFamily="34" charset="0"/>
                <a:ea typeface="+mj-ea"/>
                <a:cs typeface="+mj-cs"/>
              </a:rPr>
              <a:t> </a:t>
            </a:r>
            <a:r>
              <a:rPr lang="ru-RU" sz="1400" b="1" dirty="0"/>
              <a:t> </a:t>
            </a:r>
            <a:r>
              <a:rPr lang="ru-RU" sz="1400" dirty="0"/>
              <a:t>дополнена в  </a:t>
            </a:r>
            <a:r>
              <a:rPr lang="ru-RU" sz="1400" b="1" dirty="0"/>
              <a:t>части 4</a:t>
            </a:r>
            <a:r>
              <a:rPr lang="ru-RU" sz="1400" dirty="0"/>
              <a:t>   и  в </a:t>
            </a:r>
            <a:r>
              <a:rPr lang="ru-RU" sz="1400" b="1" dirty="0"/>
              <a:t>части 6</a:t>
            </a:r>
            <a:r>
              <a:rPr lang="ru-RU" sz="1400" dirty="0"/>
              <a:t>:</a:t>
            </a:r>
          </a:p>
        </p:txBody>
      </p:sp>
      <p:sp>
        <p:nvSpPr>
          <p:cNvPr id="2" name="Прямоугольник 1"/>
          <p:cNvSpPr/>
          <p:nvPr/>
        </p:nvSpPr>
        <p:spPr>
          <a:xfrm>
            <a:off x="1207846" y="4772385"/>
            <a:ext cx="5970657" cy="2123658"/>
          </a:xfrm>
          <a:prstGeom prst="rect">
            <a:avLst/>
          </a:prstGeom>
        </p:spPr>
        <p:txBody>
          <a:bodyPr wrap="square">
            <a:spAutoFit/>
          </a:bodyPr>
          <a:lstStyle/>
          <a:p>
            <a:r>
              <a:rPr lang="ru-RU" sz="1200" dirty="0"/>
              <a:t> </a:t>
            </a:r>
          </a:p>
          <a:p>
            <a:pPr algn="just"/>
            <a:r>
              <a:rPr lang="ru-RU" sz="1200" dirty="0"/>
              <a:t>Язык, языки образования определяются </a:t>
            </a:r>
            <a:r>
              <a:rPr lang="ru-RU" sz="1200" u="sng" dirty="0">
                <a:solidFill>
                  <a:srgbClr val="08A899"/>
                </a:solidFill>
              </a:rPr>
              <a:t>локальными нормативными актами организации</a:t>
            </a:r>
            <a:r>
              <a:rPr lang="ru-RU" sz="1200" dirty="0"/>
              <a:t>, осуществляющей образовательную деятельность по реализуемым ею образовательным программам, в соответствии с законодательством Российской Федерации. </a:t>
            </a:r>
            <a:r>
              <a:rPr lang="ru-RU" sz="1200" b="1" dirty="0">
                <a:solidFill>
                  <a:srgbClr val="08A899"/>
                </a:solidFill>
              </a:rPr>
              <a:t>Свободный выбор языка образования, изучаемых родного языка из числа языков народов Российской Федерации, </a:t>
            </a:r>
            <a:r>
              <a:rPr lang="ru-RU" sz="1200" b="1" u="sng" dirty="0">
                <a:solidFill>
                  <a:srgbClr val="08A899"/>
                </a:solidFill>
              </a:rPr>
              <a:t>в том числе русского языка как родного языка</a:t>
            </a:r>
            <a:r>
              <a:rPr lang="ru-RU" sz="1200" b="1" dirty="0">
                <a:solidFill>
                  <a:srgbClr val="08A899"/>
                </a:solidFill>
              </a:rPr>
              <a:t>, государственных языков республик Российской Федерации </a:t>
            </a:r>
            <a:r>
              <a:rPr lang="ru-RU" sz="1200" b="1" u="sng" dirty="0">
                <a:solidFill>
                  <a:srgbClr val="08A899"/>
                </a:solidFill>
              </a:rPr>
              <a:t>осуществляется по заявлениям родителей</a:t>
            </a:r>
            <a:r>
              <a:rPr lang="ru-RU" sz="1200" b="1" dirty="0">
                <a:solidFill>
                  <a:srgbClr val="08A899"/>
                </a:solidFill>
              </a:rPr>
              <a:t> (законных представителей) несовершеннолетних обучающихся при приеме (переводе) на обучение по образовательным программам дошкольного образования, имеющим государственную аккредитацию образовательным программам начального общего и основного общего образования.</a:t>
            </a:r>
          </a:p>
        </p:txBody>
      </p:sp>
      <p:sp>
        <p:nvSpPr>
          <p:cNvPr id="18" name="Прямоугольник 17"/>
          <p:cNvSpPr/>
          <p:nvPr/>
        </p:nvSpPr>
        <p:spPr>
          <a:xfrm>
            <a:off x="7630432" y="956218"/>
            <a:ext cx="2164575" cy="3941786"/>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dirty="0"/>
          </a:p>
        </p:txBody>
      </p:sp>
      <p:sp>
        <p:nvSpPr>
          <p:cNvPr id="8" name="Прямоугольник 7"/>
          <p:cNvSpPr/>
          <p:nvPr/>
        </p:nvSpPr>
        <p:spPr>
          <a:xfrm>
            <a:off x="1168805" y="2532348"/>
            <a:ext cx="6048737" cy="2308324"/>
          </a:xfrm>
          <a:prstGeom prst="rect">
            <a:avLst/>
          </a:prstGeom>
        </p:spPr>
        <p:txBody>
          <a:bodyPr wrap="square">
            <a:spAutoFit/>
          </a:bodyPr>
          <a:lstStyle/>
          <a:p>
            <a:pPr lvl="0" algn="just"/>
            <a:r>
              <a:rPr lang="ru-RU" sz="1200" dirty="0"/>
              <a:t>Граждане Российской Федерации имеют право на получение дошкольного, начального общего и основного общего образования на родном языке из числа языков народов Российской Федерации, </a:t>
            </a:r>
            <a:r>
              <a:rPr lang="ru-RU" sz="1200" b="1" u="sng" dirty="0">
                <a:solidFill>
                  <a:srgbClr val="08A899"/>
                </a:solidFill>
              </a:rPr>
              <a:t>в</a:t>
            </a:r>
            <a:r>
              <a:rPr lang="ru-RU" sz="1200" u="sng" dirty="0">
                <a:solidFill>
                  <a:srgbClr val="08A899"/>
                </a:solidFill>
              </a:rPr>
              <a:t> </a:t>
            </a:r>
            <a:r>
              <a:rPr lang="ru-RU" sz="1200" b="1" u="sng" dirty="0">
                <a:solidFill>
                  <a:srgbClr val="08A899"/>
                </a:solidFill>
              </a:rPr>
              <a:t>том числе русского языка как родного языка</a:t>
            </a:r>
            <a:r>
              <a:rPr lang="ru-RU" sz="1200" b="1" dirty="0"/>
              <a:t>, </a:t>
            </a:r>
            <a:r>
              <a:rPr lang="ru-RU" sz="1200" dirty="0"/>
              <a:t>а также право на изучение родного языка из числа языков народов Российской Федерации в пределах возможностей, предоставляемых системой образования, в порядке, установленном законодательством об образовании. Реализация указанных прав обеспечивается созданием необходимого числа соответствующих образовательных организаций, классов, групп, а также условий для их функционирования. Преподавание и изучение родного языка из числа языков народов Российской Федерации в рамках имеющих государственную аккредитацию образовательных программ осуществляются в соответствии с федеральными государственными образовательными стандартами, образовательными стандартами. </a:t>
            </a:r>
          </a:p>
        </p:txBody>
      </p:sp>
      <p:sp>
        <p:nvSpPr>
          <p:cNvPr id="20" name="Прямоугольник 19"/>
          <p:cNvSpPr/>
          <p:nvPr/>
        </p:nvSpPr>
        <p:spPr>
          <a:xfrm>
            <a:off x="313185" y="709877"/>
            <a:ext cx="5420835" cy="363575"/>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endParaRPr lang="ru-RU" dirty="0"/>
          </a:p>
        </p:txBody>
      </p:sp>
      <p:sp>
        <p:nvSpPr>
          <p:cNvPr id="13" name="Прямоугольник 12"/>
          <p:cNvSpPr/>
          <p:nvPr/>
        </p:nvSpPr>
        <p:spPr>
          <a:xfrm>
            <a:off x="410969" y="1091756"/>
            <a:ext cx="922047" cy="338554"/>
          </a:xfrm>
          <a:prstGeom prst="rect">
            <a:avLst/>
          </a:prstGeom>
        </p:spPr>
        <p:txBody>
          <a:bodyPr wrap="none">
            <a:spAutoFit/>
          </a:bodyPr>
          <a:lstStyle/>
          <a:p>
            <a:pPr lvl="0"/>
            <a:r>
              <a:rPr lang="ru-RU" sz="1600" b="1" dirty="0">
                <a:solidFill>
                  <a:prstClr val="black"/>
                </a:solidFill>
              </a:rPr>
              <a:t>Часть 5</a:t>
            </a:r>
            <a:r>
              <a:rPr lang="ru-RU" sz="1400" b="1" baseline="30000" dirty="0"/>
              <a:t>1</a:t>
            </a:r>
            <a:r>
              <a:rPr lang="ru-RU" sz="1400" b="1" dirty="0">
                <a:solidFill>
                  <a:prstClr val="black"/>
                </a:solidFill>
              </a:rPr>
              <a:t> </a:t>
            </a:r>
            <a:endParaRPr lang="ru-RU" sz="1400" dirty="0">
              <a:solidFill>
                <a:prstClr val="white"/>
              </a:solidFill>
            </a:endParaRPr>
          </a:p>
        </p:txBody>
      </p:sp>
      <p:sp>
        <p:nvSpPr>
          <p:cNvPr id="21" name="Прямоугольник 20"/>
          <p:cNvSpPr/>
          <p:nvPr/>
        </p:nvSpPr>
        <p:spPr>
          <a:xfrm>
            <a:off x="325653" y="2466009"/>
            <a:ext cx="867545" cy="338554"/>
          </a:xfrm>
          <a:prstGeom prst="rect">
            <a:avLst/>
          </a:prstGeom>
        </p:spPr>
        <p:txBody>
          <a:bodyPr wrap="none">
            <a:spAutoFit/>
          </a:bodyPr>
          <a:lstStyle/>
          <a:p>
            <a:r>
              <a:rPr lang="ru-RU" sz="1600" b="1" dirty="0">
                <a:solidFill>
                  <a:prstClr val="black"/>
                </a:solidFill>
              </a:rPr>
              <a:t>Часть 4 </a:t>
            </a:r>
            <a:endParaRPr lang="ru-RU" dirty="0"/>
          </a:p>
        </p:txBody>
      </p:sp>
      <p:sp>
        <p:nvSpPr>
          <p:cNvPr id="22" name="Прямоугольник 21"/>
          <p:cNvSpPr/>
          <p:nvPr/>
        </p:nvSpPr>
        <p:spPr>
          <a:xfrm>
            <a:off x="313185" y="5008229"/>
            <a:ext cx="821059" cy="338554"/>
          </a:xfrm>
          <a:prstGeom prst="rect">
            <a:avLst/>
          </a:prstGeom>
        </p:spPr>
        <p:txBody>
          <a:bodyPr wrap="none">
            <a:spAutoFit/>
          </a:bodyPr>
          <a:lstStyle/>
          <a:p>
            <a:r>
              <a:rPr lang="ru-RU" sz="1600" b="1" dirty="0">
                <a:solidFill>
                  <a:prstClr val="black"/>
                </a:solidFill>
              </a:rPr>
              <a:t>Часть 6</a:t>
            </a:r>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7235" y="3074109"/>
            <a:ext cx="2565489" cy="367612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4" name="Прямоугольник 23"/>
          <p:cNvSpPr/>
          <p:nvPr/>
        </p:nvSpPr>
        <p:spPr>
          <a:xfrm>
            <a:off x="7733525" y="1055753"/>
            <a:ext cx="1962721" cy="1679947"/>
          </a:xfrm>
          <a:prstGeom prst="rect">
            <a:avLst/>
          </a:prstGeom>
        </p:spPr>
        <p:txBody>
          <a:bodyPr wrap="square">
            <a:spAutoFit/>
          </a:bodyPr>
          <a:lstStyle/>
          <a:p>
            <a:pPr>
              <a:buClr>
                <a:srgbClr val="045C47"/>
              </a:buClr>
              <a:buSzPct val="120000"/>
            </a:pPr>
            <a:r>
              <a:rPr lang="ru-RU" sz="1100" dirty="0">
                <a:latin typeface="Myriad Pro" pitchFamily="34" charset="0"/>
              </a:rPr>
              <a:t>Постановление № 393-СФ «О Федеральном законе «</a:t>
            </a:r>
            <a:r>
              <a:rPr lang="ru-RU" sz="1100" cap="all" dirty="0">
                <a:latin typeface="Myriad Pro" pitchFamily="34" charset="0"/>
              </a:rPr>
              <a:t>О </a:t>
            </a:r>
            <a:r>
              <a:rPr lang="ru-RU" sz="1100" dirty="0">
                <a:latin typeface="Myriad Pro" pitchFamily="34" charset="0"/>
              </a:rPr>
              <a:t>внесении изменений в статьи 11 и 14 Федерального закона</a:t>
            </a:r>
          </a:p>
          <a:p>
            <a:pPr>
              <a:buClr>
                <a:srgbClr val="045C47"/>
              </a:buClr>
              <a:buSzPct val="120000"/>
            </a:pPr>
            <a:r>
              <a:rPr lang="ru-RU" sz="1100" dirty="0">
                <a:latin typeface="Myriad Pro" pitchFamily="34" charset="0"/>
              </a:rPr>
              <a:t> </a:t>
            </a:r>
            <a:r>
              <a:rPr lang="ru-RU" sz="1100" cap="all" dirty="0">
                <a:latin typeface="Myriad Pro" pitchFamily="34" charset="0"/>
              </a:rPr>
              <a:t>«</a:t>
            </a:r>
            <a:r>
              <a:rPr lang="ru-RU" sz="1100" dirty="0">
                <a:latin typeface="Myriad Pro" pitchFamily="34" charset="0"/>
              </a:rPr>
              <a:t>Об образовании в Российской Федерации» вступило в силу  </a:t>
            </a:r>
            <a:r>
              <a:rPr lang="ru-RU" sz="1100" b="1" dirty="0">
                <a:latin typeface="Myriad Pro" pitchFamily="34" charset="0"/>
              </a:rPr>
              <a:t>28 июля 2018 г. </a:t>
            </a:r>
            <a:endParaRPr lang="en-US" sz="1100" b="1" dirty="0">
              <a:latin typeface="Myriad Pro" pitchFamily="34" charset="0"/>
            </a:endParaRPr>
          </a:p>
        </p:txBody>
      </p:sp>
    </p:spTree>
    <p:extLst>
      <p:ext uri="{BB962C8B-B14F-4D97-AF65-F5344CB8AC3E}">
        <p14:creationId xmlns:p14="http://schemas.microsoft.com/office/powerpoint/2010/main" val="1119076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0085" y="94156"/>
            <a:ext cx="646517" cy="797436"/>
          </a:xfrm>
          <a:prstGeom prst="rect">
            <a:avLst/>
          </a:prstGeom>
        </p:spPr>
      </p:pic>
      <p:sp>
        <p:nvSpPr>
          <p:cNvPr id="8" name="Заголовок 1"/>
          <p:cNvSpPr txBox="1">
            <a:spLocks/>
          </p:cNvSpPr>
          <p:nvPr/>
        </p:nvSpPr>
        <p:spPr>
          <a:xfrm>
            <a:off x="7818746" y="7022298"/>
            <a:ext cx="476303" cy="552576"/>
          </a:xfrm>
          <a:prstGeom prst="rect">
            <a:avLst/>
          </a:prstGeom>
        </p:spPr>
        <p:txBody>
          <a:bodyPr vert="horz" lIns="101816" tIns="50909" rIns="101816" bIns="50909"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100" b="1" cap="all" dirty="0">
                <a:solidFill>
                  <a:schemeClr val="bg1"/>
                </a:solidFill>
                <a:latin typeface="Century Gothic" panose="020B0502020202020204" pitchFamily="34" charset="0"/>
              </a:rPr>
              <a:t>9</a:t>
            </a:r>
          </a:p>
        </p:txBody>
      </p:sp>
      <p:sp>
        <p:nvSpPr>
          <p:cNvPr id="12" name="Прямоугольник 11"/>
          <p:cNvSpPr/>
          <p:nvPr/>
        </p:nvSpPr>
        <p:spPr>
          <a:xfrm>
            <a:off x="647824" y="716047"/>
            <a:ext cx="4752528" cy="5989793"/>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a:p>
        </p:txBody>
      </p:sp>
      <p:sp>
        <p:nvSpPr>
          <p:cNvPr id="20" name="Заголовок 1"/>
          <p:cNvSpPr txBox="1">
            <a:spLocks/>
          </p:cNvSpPr>
          <p:nvPr/>
        </p:nvSpPr>
        <p:spPr>
          <a:xfrm>
            <a:off x="647824" y="868784"/>
            <a:ext cx="7884078" cy="246221"/>
          </a:xfrm>
          <a:prstGeom prst="rect">
            <a:avLst/>
          </a:prstGeom>
        </p:spPr>
        <p:txBody>
          <a:bodyPr vert="horz" wrap="square" lIns="0" tIns="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b="1" cap="all" dirty="0">
                <a:latin typeface="Myriad Pro" pitchFamily="34" charset="0"/>
              </a:rPr>
              <a:t>типы заданий для 1-го полугодия</a:t>
            </a:r>
          </a:p>
        </p:txBody>
      </p:sp>
      <p:pic>
        <p:nvPicPr>
          <p:cNvPr id="22" name="Picture 2" descr="\\arkansas.msk.prosv.ru\From red\презентации\Обложки Русский родной язык\RR_YZIK 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5977" y="4770264"/>
            <a:ext cx="1764187" cy="2252034"/>
          </a:xfrm>
          <a:prstGeom prst="rect">
            <a:avLst/>
          </a:prstGeom>
          <a:noFill/>
          <a:ln w="9525" cmpd="sng">
            <a:solidFill>
              <a:schemeClr val="tx1"/>
            </a:solidFill>
          </a:ln>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rot="10800000" flipV="1">
            <a:off x="-1" y="7022298"/>
            <a:ext cx="7927598" cy="365411"/>
          </a:xfrm>
          <a:prstGeom prst="rect">
            <a:avLst/>
          </a:prstGeom>
          <a:solidFill>
            <a:srgbClr val="045447"/>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r>
              <a:rPr lang="ru-RU" sz="1000" b="1" cap="all" spc="45" dirty="0">
                <a:solidFill>
                  <a:schemeClr val="bg1"/>
                </a:solidFill>
                <a:latin typeface="Constantia" panose="02030602050306030303" pitchFamily="18" charset="0"/>
              </a:rPr>
              <a:t>Подготовлено к изданию: «русский родной язык. </a:t>
            </a:r>
            <a:r>
              <a:rPr lang="ru-RU" sz="1000" b="1" cap="all" spc="45" dirty="0">
                <a:solidFill>
                  <a:schemeClr val="bg1"/>
                </a:solidFill>
              </a:rPr>
              <a:t>1</a:t>
            </a:r>
            <a:r>
              <a:rPr lang="ru-RU" sz="1000" b="1" cap="all" spc="45" dirty="0">
                <a:solidFill>
                  <a:schemeClr val="bg1"/>
                </a:solidFill>
                <a:latin typeface="Constantia" panose="02030602050306030303" pitchFamily="18" charset="0"/>
              </a:rPr>
              <a:t> класс»</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784" y="1457896"/>
            <a:ext cx="3888432" cy="49641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1684" y="1530389"/>
            <a:ext cx="3733468" cy="489168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9" name="Заголовок 1"/>
          <p:cNvSpPr txBox="1">
            <a:spLocks/>
          </p:cNvSpPr>
          <p:nvPr/>
        </p:nvSpPr>
        <p:spPr>
          <a:xfrm>
            <a:off x="301965" y="246652"/>
            <a:ext cx="6501548" cy="492443"/>
          </a:xfrm>
          <a:prstGeom prst="rect">
            <a:avLst/>
          </a:prstGeom>
        </p:spPr>
        <p:txBody>
          <a:bodyPr vert="horz" wrap="square" lIns="0" tIns="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b="1" cap="all" dirty="0">
                <a:solidFill>
                  <a:srgbClr val="09A789"/>
                </a:solidFill>
                <a:latin typeface="Myriad Pro" pitchFamily="34" charset="0"/>
              </a:rPr>
              <a:t>Особенности УМК для 1-го  класса</a:t>
            </a:r>
          </a:p>
          <a:p>
            <a:pPr algn="l"/>
            <a:r>
              <a:rPr lang="ru-RU" sz="1600" b="1" cap="all" dirty="0">
                <a:latin typeface="Myriad Pro" pitchFamily="34" charset="0"/>
              </a:rPr>
              <a:t>русский родной язык</a:t>
            </a:r>
          </a:p>
        </p:txBody>
      </p:sp>
    </p:spTree>
    <p:extLst>
      <p:ext uri="{BB962C8B-B14F-4D97-AF65-F5344CB8AC3E}">
        <p14:creationId xmlns:p14="http://schemas.microsoft.com/office/powerpoint/2010/main" val="1144115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Заголовок 1"/>
          <p:cNvSpPr txBox="1">
            <a:spLocks/>
          </p:cNvSpPr>
          <p:nvPr/>
        </p:nvSpPr>
        <p:spPr>
          <a:xfrm>
            <a:off x="7818746" y="7022298"/>
            <a:ext cx="476303" cy="552576"/>
          </a:xfrm>
          <a:prstGeom prst="rect">
            <a:avLst/>
          </a:prstGeom>
        </p:spPr>
        <p:txBody>
          <a:bodyPr vert="horz" lIns="101816" tIns="50909" rIns="101816" bIns="50909"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100" b="1" cap="all" dirty="0">
                <a:solidFill>
                  <a:schemeClr val="bg1"/>
                </a:solidFill>
                <a:latin typeface="Century Gothic" panose="020B0502020202020204" pitchFamily="34" charset="0"/>
              </a:rPr>
              <a:t>9</a:t>
            </a:r>
          </a:p>
        </p:txBody>
      </p:sp>
      <p:sp>
        <p:nvSpPr>
          <p:cNvPr id="12" name="Прямоугольник 11"/>
          <p:cNvSpPr/>
          <p:nvPr/>
        </p:nvSpPr>
        <p:spPr>
          <a:xfrm>
            <a:off x="349141" y="838097"/>
            <a:ext cx="4944276" cy="5583554"/>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a:p>
        </p:txBody>
      </p:sp>
      <p:sp>
        <p:nvSpPr>
          <p:cNvPr id="20" name="Заголовок 1"/>
          <p:cNvSpPr txBox="1">
            <a:spLocks/>
          </p:cNvSpPr>
          <p:nvPr/>
        </p:nvSpPr>
        <p:spPr>
          <a:xfrm>
            <a:off x="329645" y="842631"/>
            <a:ext cx="7884078" cy="246221"/>
          </a:xfrm>
          <a:prstGeom prst="rect">
            <a:avLst/>
          </a:prstGeom>
        </p:spPr>
        <p:txBody>
          <a:bodyPr vert="horz" wrap="square" lIns="0" tIns="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b="1" cap="all" dirty="0">
                <a:latin typeface="Myriad Pro" pitchFamily="34" charset="0"/>
              </a:rPr>
              <a:t>типы заданий для 2-го полугодия</a:t>
            </a:r>
          </a:p>
        </p:txBody>
      </p:sp>
      <p:pic>
        <p:nvPicPr>
          <p:cNvPr id="22" name="Picture 2" descr="\\arkansas.msk.prosv.ru\From red\презентации\Обложки Русский родной язык\RR_YZIK 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52277" y="5562353"/>
            <a:ext cx="1281066" cy="1642652"/>
          </a:xfrm>
          <a:prstGeom prst="rect">
            <a:avLst/>
          </a:prstGeom>
          <a:noFill/>
          <a:ln w="9525" cmpd="sng">
            <a:solidFill>
              <a:schemeClr val="tx1"/>
            </a:solidFill>
          </a:ln>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rot="10800000" flipV="1">
            <a:off x="-1" y="7022298"/>
            <a:ext cx="7927598" cy="365411"/>
          </a:xfrm>
          <a:prstGeom prst="rect">
            <a:avLst/>
          </a:prstGeom>
          <a:solidFill>
            <a:srgbClr val="045447"/>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r>
              <a:rPr lang="ru-RU" sz="1000" b="1" cap="all" spc="45" dirty="0">
                <a:solidFill>
                  <a:schemeClr val="bg1"/>
                </a:solidFill>
                <a:latin typeface="Constantia" panose="02030602050306030303" pitchFamily="18" charset="0"/>
              </a:rPr>
              <a:t>Подготовлено к изданию: «русский родной язык. </a:t>
            </a:r>
            <a:r>
              <a:rPr lang="ru-RU" sz="1000" b="1" cap="all" spc="45" dirty="0">
                <a:solidFill>
                  <a:schemeClr val="bg1"/>
                </a:solidFill>
              </a:rPr>
              <a:t>1</a:t>
            </a:r>
            <a:r>
              <a:rPr lang="ru-RU" sz="1000" b="1" cap="all" spc="45" dirty="0">
                <a:solidFill>
                  <a:schemeClr val="bg1"/>
                </a:solidFill>
                <a:latin typeface="Constantia" panose="02030602050306030303" pitchFamily="18" charset="0"/>
              </a:rPr>
              <a:t> класс»</a:t>
            </a:r>
          </a:p>
        </p:txBody>
      </p:sp>
      <p:sp>
        <p:nvSpPr>
          <p:cNvPr id="19" name="Заголовок 1"/>
          <p:cNvSpPr txBox="1">
            <a:spLocks/>
          </p:cNvSpPr>
          <p:nvPr/>
        </p:nvSpPr>
        <p:spPr>
          <a:xfrm>
            <a:off x="301965" y="246652"/>
            <a:ext cx="6501548" cy="492443"/>
          </a:xfrm>
          <a:prstGeom prst="rect">
            <a:avLst/>
          </a:prstGeom>
        </p:spPr>
        <p:txBody>
          <a:bodyPr vert="horz" wrap="square" lIns="0" tIns="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b="1" cap="all" dirty="0">
                <a:solidFill>
                  <a:srgbClr val="09A789"/>
                </a:solidFill>
                <a:latin typeface="Myriad Pro" pitchFamily="34" charset="0"/>
              </a:rPr>
              <a:t>Особенности УМК для 1-го  класса</a:t>
            </a:r>
          </a:p>
          <a:p>
            <a:pPr algn="l"/>
            <a:r>
              <a:rPr lang="ru-RU" sz="1600" b="1" cap="all" dirty="0">
                <a:latin typeface="Myriad Pro" pitchFamily="34" charset="0"/>
              </a:rPr>
              <a:t>русский родной язык</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649" y="1150596"/>
            <a:ext cx="3027331" cy="402757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8264" y="1748470"/>
            <a:ext cx="3207204" cy="43009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3300" y="954990"/>
            <a:ext cx="3248593" cy="44187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85070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800" y="1169864"/>
            <a:ext cx="4176463" cy="4392488"/>
          </a:xfrm>
          <a:prstGeom prst="rect">
            <a:avLst/>
          </a:prstGeom>
          <a:ln w="9525">
            <a:solidFill>
              <a:srgbClr val="045C47"/>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8194"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5309"/>
          <a:stretch/>
        </p:blipFill>
        <p:spPr bwMode="auto">
          <a:xfrm>
            <a:off x="4699124" y="285224"/>
            <a:ext cx="5023483" cy="2597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9124" y="2610024"/>
            <a:ext cx="5241236"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124" y="5031996"/>
            <a:ext cx="5381502"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8854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896" y="233760"/>
            <a:ext cx="6743700" cy="276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792" y="3186088"/>
            <a:ext cx="9570189"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44567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97" y="-23023"/>
            <a:ext cx="4647075" cy="7403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912" y="0"/>
            <a:ext cx="5400353"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346" y="1621039"/>
            <a:ext cx="5400353" cy="3152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3866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59"/>
            <a:ext cx="5694586" cy="7012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7958" y="98425"/>
            <a:ext cx="4607794" cy="359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4368" y="3330104"/>
            <a:ext cx="4550817" cy="311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1571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5" y="2321992"/>
            <a:ext cx="4464495" cy="404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3777" y="2287342"/>
            <a:ext cx="5324475" cy="4752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42" y="0"/>
            <a:ext cx="6143625" cy="2016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45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92" y="0"/>
            <a:ext cx="4608512" cy="412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08" y="4124325"/>
            <a:ext cx="4124013" cy="2950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304" y="161752"/>
            <a:ext cx="4752528" cy="4787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6296" y="4964493"/>
            <a:ext cx="5184329"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922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760" y="3546128"/>
            <a:ext cx="9780133" cy="2358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880" y="521792"/>
            <a:ext cx="6838950"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51133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811" y="1492604"/>
            <a:ext cx="444752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 y="449784"/>
            <a:ext cx="5257800"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3336" y="305768"/>
            <a:ext cx="5359440" cy="69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3" y="3114080"/>
            <a:ext cx="4472223"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9038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flipV="1">
            <a:off x="-1" y="7018587"/>
            <a:ext cx="8712721" cy="365411"/>
          </a:xfrm>
          <a:prstGeom prst="rect">
            <a:avLst/>
          </a:prstGeom>
          <a:solidFill>
            <a:srgbClr val="045447"/>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dirty="0"/>
          </a:p>
        </p:txBody>
      </p:sp>
      <p:sp>
        <p:nvSpPr>
          <p:cNvPr id="10" name="Заголовок 1"/>
          <p:cNvSpPr txBox="1">
            <a:spLocks/>
          </p:cNvSpPr>
          <p:nvPr/>
        </p:nvSpPr>
        <p:spPr>
          <a:xfrm>
            <a:off x="362900" y="157480"/>
            <a:ext cx="8677918" cy="954107"/>
          </a:xfrm>
          <a:prstGeom prst="rect">
            <a:avLst/>
          </a:prstGeom>
        </p:spPr>
        <p:txBody>
          <a:bodyPr vert="horz" wrap="square" lIns="0" tIns="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800" cap="all" dirty="0">
                <a:latin typeface="Myriad Pro" pitchFamily="34" charset="0"/>
              </a:rPr>
              <a:t>Федеральный закон  </a:t>
            </a:r>
          </a:p>
          <a:p>
            <a:pPr algn="l"/>
            <a:r>
              <a:rPr lang="ru-RU" sz="1400" b="1" cap="all" dirty="0">
                <a:solidFill>
                  <a:srgbClr val="09A789"/>
                </a:solidFill>
                <a:latin typeface="Myriad Pro" pitchFamily="34" charset="0"/>
              </a:rPr>
              <a:t>о внесении изменений в статьи 11 и 14 Федерального закона </a:t>
            </a:r>
          </a:p>
          <a:p>
            <a:pPr algn="l"/>
            <a:r>
              <a:rPr lang="ru-RU" sz="1400" b="1" cap="all" dirty="0">
                <a:solidFill>
                  <a:srgbClr val="09A789"/>
                </a:solidFill>
                <a:latin typeface="Myriad Pro" pitchFamily="34" charset="0"/>
              </a:rPr>
              <a:t>"Об образовании в Российской Федерации"</a:t>
            </a:r>
            <a:endParaRPr lang="en-US" sz="1400" b="1" cap="all" dirty="0">
              <a:solidFill>
                <a:srgbClr val="09A789"/>
              </a:solidFill>
              <a:latin typeface="Myriad Pro" pitchFamily="34" charset="0"/>
            </a:endParaRPr>
          </a:p>
          <a:p>
            <a:pPr algn="l"/>
            <a:endParaRPr lang="ru-RU" sz="1600" cap="all" dirty="0">
              <a:latin typeface="Myriad Pro" pitchFamily="34" charset="0"/>
            </a:endParaRPr>
          </a:p>
        </p:txBody>
      </p:sp>
      <p:cxnSp>
        <p:nvCxnSpPr>
          <p:cNvPr id="12" name="Прямая соединительная линия 11"/>
          <p:cNvCxnSpPr/>
          <p:nvPr/>
        </p:nvCxnSpPr>
        <p:spPr>
          <a:xfrm>
            <a:off x="8295049" y="2605258"/>
            <a:ext cx="0" cy="418456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0619" y="7072941"/>
            <a:ext cx="8358028" cy="256701"/>
          </a:xfrm>
          <a:prstGeom prst="rect">
            <a:avLst/>
          </a:prstGeom>
          <a:noFill/>
        </p:spPr>
        <p:txBody>
          <a:bodyPr wrap="square" lIns="101816" tIns="50909" rIns="101816" bIns="50909" rtlCol="0">
            <a:spAutoFit/>
          </a:bodyPr>
          <a:lstStyle/>
          <a:p>
            <a:r>
              <a:rPr lang="ru-RU" sz="1000" b="1" cap="all" spc="45" dirty="0">
                <a:solidFill>
                  <a:schemeClr val="bg1"/>
                </a:solidFill>
                <a:latin typeface="Constantia" panose="02030602050306030303" pitchFamily="18" charset="0"/>
              </a:rPr>
              <a:t>Федеральный закон  № 317-фз     </a:t>
            </a:r>
            <a:r>
              <a:rPr lang="ru-RU" sz="1000" b="1" cap="all" spc="45" dirty="0">
                <a:solidFill>
                  <a:schemeClr val="bg1"/>
                </a:solidFill>
                <a:latin typeface="Calibri" panose="020F0502020204030204" pitchFamily="34" charset="0"/>
                <a:cs typeface="Calibri" panose="020F0502020204030204" pitchFamily="34" charset="0"/>
              </a:rPr>
              <a:t>ОТ 3 августа 2018 ГОДА</a:t>
            </a:r>
            <a:endParaRPr lang="ru-RU" sz="1000" b="1" spc="45" dirty="0">
              <a:latin typeface="Calibri" panose="020F0502020204030204" pitchFamily="34" charset="0"/>
              <a:cs typeface="Calibri" panose="020F0502020204030204" pitchFamily="34" charset="0"/>
            </a:endParaRPr>
          </a:p>
        </p:txBody>
      </p:sp>
      <p:sp>
        <p:nvSpPr>
          <p:cNvPr id="16" name="Прямоугольник 15"/>
          <p:cNvSpPr/>
          <p:nvPr/>
        </p:nvSpPr>
        <p:spPr>
          <a:xfrm>
            <a:off x="362900" y="913899"/>
            <a:ext cx="5792449" cy="1015663"/>
          </a:xfrm>
          <a:prstGeom prst="rect">
            <a:avLst/>
          </a:prstGeom>
        </p:spPr>
        <p:txBody>
          <a:bodyPr wrap="square">
            <a:spAutoFit/>
          </a:bodyPr>
          <a:lstStyle/>
          <a:p>
            <a:pPr>
              <a:buClr>
                <a:srgbClr val="045C47"/>
              </a:buClr>
              <a:buSzPct val="120000"/>
            </a:pPr>
            <a:r>
              <a:rPr lang="ru-RU" sz="1400" dirty="0">
                <a:latin typeface="Myriad Pro" pitchFamily="34" charset="0"/>
              </a:rPr>
              <a:t>От </a:t>
            </a:r>
            <a:r>
              <a:rPr lang="ru-RU" sz="1400" b="1" dirty="0">
                <a:latin typeface="Myriad Pro" pitchFamily="34" charset="0"/>
              </a:rPr>
              <a:t>3 августа 2018 г.</a:t>
            </a:r>
          </a:p>
          <a:p>
            <a:pPr>
              <a:buClr>
                <a:srgbClr val="045C47"/>
              </a:buClr>
              <a:buSzPct val="120000"/>
            </a:pPr>
            <a:endParaRPr lang="ru-RU" sz="1400" b="1" dirty="0">
              <a:latin typeface="Myriad Pro" pitchFamily="34" charset="0"/>
            </a:endParaRPr>
          </a:p>
          <a:p>
            <a:pPr>
              <a:buClr>
                <a:srgbClr val="045C47"/>
              </a:buClr>
              <a:buSzPct val="120000"/>
            </a:pPr>
            <a:r>
              <a:rPr lang="ru-RU" sz="1800" b="1" cap="all" dirty="0">
                <a:latin typeface="Myriad Pro" pitchFamily="34" charset="0"/>
              </a:rPr>
              <a:t>№ 317-фз</a:t>
            </a:r>
          </a:p>
          <a:p>
            <a:pPr>
              <a:buClr>
                <a:srgbClr val="045C47"/>
              </a:buClr>
              <a:buSzPct val="120000"/>
            </a:pPr>
            <a:r>
              <a:rPr lang="ru-RU" sz="1400" b="1" dirty="0">
                <a:latin typeface="Myriad Pro" pitchFamily="34" charset="0"/>
              </a:rPr>
              <a:t> </a:t>
            </a:r>
            <a:endParaRPr lang="en-US" sz="1400" b="1" dirty="0">
              <a:latin typeface="Myriad Pro" pitchFamily="34" charset="0"/>
            </a:endParaRPr>
          </a:p>
        </p:txBody>
      </p:sp>
      <p:sp>
        <p:nvSpPr>
          <p:cNvPr id="20" name="Прямоугольник 19"/>
          <p:cNvSpPr/>
          <p:nvPr/>
        </p:nvSpPr>
        <p:spPr>
          <a:xfrm flipV="1">
            <a:off x="445476" y="1313880"/>
            <a:ext cx="8267244" cy="5035202"/>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endParaRPr lang="ru-R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35" y="1862100"/>
            <a:ext cx="3287598" cy="46363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4209" y="1809023"/>
            <a:ext cx="3317428" cy="473918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18854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60" y="-34238"/>
            <a:ext cx="5177571" cy="7024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7107" y="-34238"/>
            <a:ext cx="4863518" cy="7414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88176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768" y="449784"/>
            <a:ext cx="4680520" cy="867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3808" y="1673920"/>
            <a:ext cx="4278532" cy="487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288" y="0"/>
            <a:ext cx="5163495" cy="7103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5118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92" y="377776"/>
            <a:ext cx="529590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845" y="1118180"/>
            <a:ext cx="5202174" cy="425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3412" y="233760"/>
            <a:ext cx="4824536" cy="5661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72717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70" y="549611"/>
            <a:ext cx="5132935" cy="2996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343" y="3702386"/>
            <a:ext cx="60960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4208" y="5418336"/>
            <a:ext cx="5753100"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0667" y="1601912"/>
            <a:ext cx="4927872" cy="1726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82366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77" y="233760"/>
            <a:ext cx="4752528" cy="633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305" y="233760"/>
            <a:ext cx="5112319" cy="680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1502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848" y="3978176"/>
            <a:ext cx="8568951"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840" y="449784"/>
            <a:ext cx="8208912" cy="28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338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1" y="0"/>
            <a:ext cx="4893853" cy="6846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912" y="-12152"/>
            <a:ext cx="5280025" cy="7158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6698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3" y="22545"/>
            <a:ext cx="4929009" cy="6979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2280" y="22545"/>
            <a:ext cx="5296327" cy="69804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21947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768" y="161752"/>
            <a:ext cx="4752231" cy="667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999" y="-31661"/>
            <a:ext cx="4944460" cy="5594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3883" y="5616137"/>
            <a:ext cx="4128691" cy="1499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29042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1752"/>
            <a:ext cx="4824288" cy="7218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2320" y="88353"/>
            <a:ext cx="4836047" cy="7291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65630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784" y="89744"/>
            <a:ext cx="4680520" cy="7136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304" y="1400684"/>
            <a:ext cx="5099092" cy="451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16404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8" y="233760"/>
            <a:ext cx="5178860" cy="6881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312" y="0"/>
            <a:ext cx="4900074" cy="7146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2873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88103" y="3618136"/>
            <a:ext cx="6705600" cy="104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856" y="521792"/>
            <a:ext cx="67246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92309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81" y="737816"/>
            <a:ext cx="5079540" cy="406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8100" y="161753"/>
            <a:ext cx="4962525" cy="7218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19421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63" y="-198288"/>
            <a:ext cx="5112568" cy="7578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305" y="-167032"/>
            <a:ext cx="5112319" cy="747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98054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031" y="295554"/>
            <a:ext cx="9072563" cy="802302"/>
          </a:xfrm>
        </p:spPr>
        <p:txBody>
          <a:bodyPr>
            <a:normAutofit fontScale="90000"/>
          </a:bodyPr>
          <a:lstStyle/>
          <a:p>
            <a:r>
              <a:rPr lang="ru-RU" sz="2800" b="1" dirty="0">
                <a:solidFill>
                  <a:srgbClr val="08A899"/>
                </a:solidFill>
              </a:rPr>
              <a:t>Содержание учебного предмета «Русский родной язык» </a:t>
            </a:r>
            <a:br>
              <a:rPr lang="ru-RU" sz="2800" b="1" dirty="0">
                <a:solidFill>
                  <a:srgbClr val="08A899"/>
                </a:solidFill>
              </a:rPr>
            </a:br>
            <a:r>
              <a:rPr lang="ru-RU" sz="2800" b="1" dirty="0">
                <a:solidFill>
                  <a:srgbClr val="08A899"/>
                </a:solidFill>
              </a:rPr>
              <a:t>Второй год обучения (68 ч)</a:t>
            </a:r>
            <a:endParaRPr lang="ru-RU" sz="2800" dirty="0">
              <a:solidFill>
                <a:srgbClr val="08A899"/>
              </a:solidFill>
            </a:endParaRPr>
          </a:p>
        </p:txBody>
      </p:sp>
      <p:sp>
        <p:nvSpPr>
          <p:cNvPr id="3" name="Объект 2"/>
          <p:cNvSpPr>
            <a:spLocks noGrp="1"/>
          </p:cNvSpPr>
          <p:nvPr>
            <p:ph idx="1"/>
          </p:nvPr>
        </p:nvSpPr>
        <p:spPr>
          <a:xfrm>
            <a:off x="1" y="1025849"/>
            <a:ext cx="9576594" cy="6264696"/>
          </a:xfrm>
        </p:spPr>
        <p:txBody>
          <a:bodyPr>
            <a:normAutofit/>
          </a:bodyPr>
          <a:lstStyle/>
          <a:p>
            <a:pPr marL="0" indent="0" algn="just">
              <a:buNone/>
            </a:pPr>
            <a:r>
              <a:rPr lang="ru-RU" sz="1200" b="1" dirty="0">
                <a:solidFill>
                  <a:srgbClr val="08A899"/>
                </a:solidFill>
              </a:rPr>
              <a:t>Раздел 1. Русский язык: прошлое и настоящее (25 часов)</a:t>
            </a:r>
            <a:endParaRPr lang="ru-RU" sz="1200" dirty="0">
              <a:solidFill>
                <a:srgbClr val="08A899"/>
              </a:solidFill>
            </a:endParaRPr>
          </a:p>
          <a:p>
            <a:pPr marL="0" indent="0" algn="just">
              <a:buNone/>
            </a:pPr>
            <a:r>
              <a:rPr lang="ru-RU" sz="1200" dirty="0"/>
              <a:t>Слова, называющие игры, забавы, игрушки (например, </a:t>
            </a:r>
            <a:r>
              <a:rPr lang="ru-RU" sz="1200" i="1" dirty="0"/>
              <a:t>городки, салочки, салазки, санки, волчок, свистулька</a:t>
            </a:r>
            <a:r>
              <a:rPr lang="ru-RU" sz="1200" dirty="0"/>
              <a:t>).</a:t>
            </a:r>
          </a:p>
          <a:p>
            <a:pPr marL="0" indent="0" algn="just">
              <a:buNone/>
            </a:pPr>
            <a:r>
              <a:rPr lang="ru-RU" sz="1200" dirty="0"/>
              <a:t>Слова, называющие предметы традиционного русского быта: 1) слова, называющие домашнюю утварь и орудия труда (например, </a:t>
            </a:r>
            <a:r>
              <a:rPr lang="ru-RU" sz="1200" i="1" dirty="0"/>
              <a:t>ухват, ушат, ступа, плошка, крынка, ковш, решето, веретено, серп, коса, плуг</a:t>
            </a:r>
            <a:r>
              <a:rPr lang="ru-RU" sz="1200" dirty="0"/>
              <a:t>); 2) слова, называющие то, что ели в старину (например, </a:t>
            </a:r>
            <a:r>
              <a:rPr lang="ru-RU" sz="1200" i="1" dirty="0"/>
              <a:t>тюря, полба, каша, щи, похлёбка, бублик, ватрушка калач, коврижки</a:t>
            </a:r>
            <a:r>
              <a:rPr lang="ru-RU" sz="1200" dirty="0"/>
              <a:t>): какие из них сохранились до нашего времени; 3) слова, называющие то, во что раньше одевались дети (например, </a:t>
            </a:r>
            <a:r>
              <a:rPr lang="ru-RU" sz="1200" i="1" dirty="0"/>
              <a:t>шубейка, тулуп, шапка, валенки, сарафан, рубаха, лапти</a:t>
            </a:r>
            <a:r>
              <a:rPr lang="ru-RU" sz="1200" dirty="0"/>
              <a:t>). </a:t>
            </a:r>
          </a:p>
          <a:p>
            <a:pPr marL="0" indent="0" algn="just">
              <a:buNone/>
            </a:pPr>
            <a:r>
              <a:rPr lang="ru-RU" sz="1200" dirty="0"/>
              <a:t>Пословицы, поговорки, фразеологизмы, возникновение которых связано с предметами и явлениями традиционного русского быта: игры, утварь, орудия труда, еда, одежда (например, </a:t>
            </a:r>
            <a:r>
              <a:rPr lang="ru-RU" sz="1200" i="1" dirty="0"/>
              <a:t>каши не сваришь, ни за какие коврижки</a:t>
            </a:r>
            <a:r>
              <a:rPr lang="ru-RU" sz="1200" dirty="0"/>
              <a:t>). </a:t>
            </a:r>
          </a:p>
          <a:p>
            <a:pPr marL="0" indent="0" algn="just">
              <a:buNone/>
            </a:pPr>
            <a:r>
              <a:rPr lang="ru-RU" sz="1200" dirty="0"/>
              <a:t>Сравнение русских пословиц и поговорок с пословицами и поговорками других народов. Сравнение фразеологизмов, имеющих в разных языках общий смысл, но различную образную форму (например, </a:t>
            </a:r>
            <a:r>
              <a:rPr lang="ru-RU" sz="1200" i="1" dirty="0"/>
              <a:t>ехать в Тулу со своим самоваром</a:t>
            </a:r>
            <a:r>
              <a:rPr lang="ru-RU" sz="1200" dirty="0"/>
              <a:t> (рус.); </a:t>
            </a:r>
            <a:r>
              <a:rPr lang="ru-RU" sz="1200" i="1" dirty="0"/>
              <a:t>ехать в лес с дровами </a:t>
            </a:r>
            <a:r>
              <a:rPr lang="ru-RU" sz="1200" dirty="0"/>
              <a:t>(тат.).  </a:t>
            </a:r>
          </a:p>
          <a:p>
            <a:pPr marL="0" indent="0" algn="just">
              <a:buNone/>
            </a:pPr>
            <a:r>
              <a:rPr lang="ru-RU" sz="1200" b="1" dirty="0"/>
              <a:t> </a:t>
            </a:r>
            <a:r>
              <a:rPr lang="ru-RU" sz="1200" dirty="0"/>
              <a:t>Проектное задание</a:t>
            </a:r>
            <a:r>
              <a:rPr lang="ru-RU" sz="1200" b="1" dirty="0"/>
              <a:t>:</a:t>
            </a:r>
            <a:r>
              <a:rPr lang="ru-RU" sz="1200" dirty="0"/>
              <a:t> Словарь «Почему это так называется?».</a:t>
            </a:r>
          </a:p>
          <a:p>
            <a:pPr marL="0" indent="0" algn="just">
              <a:buNone/>
            </a:pPr>
            <a:r>
              <a:rPr lang="ru-RU" sz="1200" b="1" dirty="0">
                <a:solidFill>
                  <a:srgbClr val="08A899"/>
                </a:solidFill>
              </a:rPr>
              <a:t>Раздел 2. Язык в действии (15 часов)</a:t>
            </a:r>
            <a:endParaRPr lang="ru-RU" sz="1200" dirty="0">
              <a:solidFill>
                <a:srgbClr val="08A899"/>
              </a:solidFill>
            </a:endParaRPr>
          </a:p>
          <a:p>
            <a:pPr marL="0" indent="0" algn="just">
              <a:buNone/>
            </a:pPr>
            <a:r>
              <a:rPr lang="ru-RU" sz="1200" dirty="0"/>
              <a:t>Как правильно произносить слова (пропедевтическая работа по предупреждению ошибок в произношении слов в речи). </a:t>
            </a:r>
          </a:p>
          <a:p>
            <a:pPr marL="0" indent="0" algn="just">
              <a:buNone/>
            </a:pPr>
            <a:r>
              <a:rPr lang="ru-RU" sz="1200" dirty="0"/>
              <a:t>Смыслоразличительная роль ударения. Наблюдение за изменением места ударения в поэтическом тексте. Работа со словарем ударений.</a:t>
            </a:r>
          </a:p>
          <a:p>
            <a:pPr marL="0" indent="0" algn="just">
              <a:buNone/>
            </a:pPr>
            <a:r>
              <a:rPr lang="ru-RU" sz="1200" dirty="0"/>
              <a:t>Практическая работа: «Слушаем и учимся читать фрагменты стихов  и сказок, в которых есть слова с необычным произношением  и  ударением».</a:t>
            </a:r>
          </a:p>
          <a:p>
            <a:pPr marL="0" indent="0" algn="just">
              <a:buNone/>
            </a:pPr>
            <a:r>
              <a:rPr lang="ru-RU" sz="1200" dirty="0"/>
              <a:t>Разные способы толкования значения слов. Наблюдение за сочетаемостью слов.</a:t>
            </a:r>
          </a:p>
          <a:p>
            <a:pPr marL="0" indent="0" algn="just">
              <a:buNone/>
            </a:pPr>
            <a:r>
              <a:rPr lang="ru-RU" sz="1200" dirty="0"/>
              <a:t>Совершенствование орфографических навыков.  </a:t>
            </a:r>
          </a:p>
          <a:p>
            <a:pPr marL="0" indent="0" algn="just">
              <a:buNone/>
            </a:pPr>
            <a:r>
              <a:rPr lang="ru-RU" sz="1200" b="1" dirty="0">
                <a:solidFill>
                  <a:srgbClr val="08A899"/>
                </a:solidFill>
              </a:rPr>
              <a:t>Раздел 3. Секреты речи и текста (25 часов)</a:t>
            </a:r>
            <a:endParaRPr lang="ru-RU" sz="1200" dirty="0">
              <a:solidFill>
                <a:srgbClr val="08A899"/>
              </a:solidFill>
            </a:endParaRPr>
          </a:p>
          <a:p>
            <a:pPr marL="0" indent="0" algn="just">
              <a:buNone/>
            </a:pPr>
            <a:r>
              <a:rPr lang="ru-RU" sz="1200" dirty="0"/>
              <a:t>Приемы общения: убеждение, уговаривание, просьба, похвала и др., сохранение инициативы в диалоге, уклонение от инициативы, завершение диалога и др. (например, как правильно выразить несогласие; как убедить товарища). </a:t>
            </a:r>
          </a:p>
          <a:p>
            <a:pPr marL="0" indent="0" algn="just">
              <a:buNone/>
            </a:pPr>
            <a:r>
              <a:rPr lang="ru-RU" sz="1200" dirty="0"/>
              <a:t>Особенности русского речевого этикета. Устойчивые этикетные выражения в учебно-научной коммуникации: формы обращения; использование обращения </a:t>
            </a:r>
            <a:r>
              <a:rPr lang="ru-RU" sz="1200" i="1" dirty="0"/>
              <a:t>ты </a:t>
            </a:r>
            <a:r>
              <a:rPr lang="ru-RU" sz="1200" dirty="0"/>
              <a:t>и</a:t>
            </a:r>
            <a:r>
              <a:rPr lang="ru-RU" sz="1200" i="1" dirty="0"/>
              <a:t> вы</a:t>
            </a:r>
            <a:r>
              <a:rPr lang="ru-RU" sz="1200" dirty="0"/>
              <a:t>.</a:t>
            </a:r>
          </a:p>
          <a:p>
            <a:pPr marL="0" indent="0" algn="just">
              <a:buNone/>
            </a:pPr>
            <a:r>
              <a:rPr lang="ru-RU" sz="1200" dirty="0"/>
              <a:t>Устный ответ как жанр монологической устной учебно-научной речи. Различные виды ответов: развернутый ответ, ответ-добавление (на практическом уровне).</a:t>
            </a:r>
          </a:p>
          <a:p>
            <a:pPr marL="0" indent="0" algn="just">
              <a:buNone/>
            </a:pPr>
            <a:r>
              <a:rPr lang="ru-RU" sz="1200" dirty="0"/>
              <a:t>Связь предложений в тексте. Практическое овладение средствами связи: лексический повтор, местоименный повтор.</a:t>
            </a:r>
          </a:p>
          <a:p>
            <a:pPr marL="0" indent="0" algn="just">
              <a:buNone/>
            </a:pPr>
            <a:r>
              <a:rPr lang="ru-RU" sz="1200" dirty="0"/>
              <a:t>Создание текстов-повествований: заметки о посещении музеев; повествование об участии в народных праздниках. </a:t>
            </a:r>
          </a:p>
          <a:p>
            <a:pPr marL="0" indent="0" algn="just">
              <a:buNone/>
            </a:pPr>
            <a:r>
              <a:rPr lang="ru-RU" sz="1200" dirty="0"/>
              <a:t>Создание текста: развёрнутое толкование значения слова. </a:t>
            </a:r>
          </a:p>
          <a:p>
            <a:pPr marL="0" indent="0" algn="just">
              <a:buNone/>
            </a:pPr>
            <a:r>
              <a:rPr lang="ru-RU" sz="1200" b="1" dirty="0">
                <a:solidFill>
                  <a:srgbClr val="08A899"/>
                </a:solidFill>
              </a:rPr>
              <a:t>Резерв учебного времени – 3 ч.</a:t>
            </a:r>
            <a:endParaRPr lang="ru-RU" sz="1200" dirty="0">
              <a:solidFill>
                <a:srgbClr val="08A899"/>
              </a:solidFill>
            </a:endParaRPr>
          </a:p>
        </p:txBody>
      </p:sp>
    </p:spTree>
    <p:extLst>
      <p:ext uri="{BB962C8B-B14F-4D97-AF65-F5344CB8AC3E}">
        <p14:creationId xmlns:p14="http://schemas.microsoft.com/office/powerpoint/2010/main" val="24552571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3913090533"/>
              </p:ext>
            </p:extLst>
          </p:nvPr>
        </p:nvGraphicFramePr>
        <p:xfrm>
          <a:off x="575816" y="449784"/>
          <a:ext cx="9145016" cy="6771886"/>
        </p:xfrm>
        <a:graphic>
          <a:graphicData uri="http://schemas.openxmlformats.org/drawingml/2006/table">
            <a:tbl>
              <a:tblPr firstRow="1" firstCol="1" bandRow="1"/>
              <a:tblGrid>
                <a:gridCol w="576064">
                  <a:extLst>
                    <a:ext uri="{9D8B030D-6E8A-4147-A177-3AD203B41FA5}">
                      <a16:colId xmlns:a16="http://schemas.microsoft.com/office/drawing/2014/main" val="20000"/>
                    </a:ext>
                  </a:extLst>
                </a:gridCol>
                <a:gridCol w="587183">
                  <a:extLst>
                    <a:ext uri="{9D8B030D-6E8A-4147-A177-3AD203B41FA5}">
                      <a16:colId xmlns:a16="http://schemas.microsoft.com/office/drawing/2014/main" val="20001"/>
                    </a:ext>
                  </a:extLst>
                </a:gridCol>
                <a:gridCol w="2221129">
                  <a:extLst>
                    <a:ext uri="{9D8B030D-6E8A-4147-A177-3AD203B41FA5}">
                      <a16:colId xmlns:a16="http://schemas.microsoft.com/office/drawing/2014/main" val="20002"/>
                    </a:ext>
                  </a:extLst>
                </a:gridCol>
                <a:gridCol w="527862">
                  <a:extLst>
                    <a:ext uri="{9D8B030D-6E8A-4147-A177-3AD203B41FA5}">
                      <a16:colId xmlns:a16="http://schemas.microsoft.com/office/drawing/2014/main" val="20003"/>
                    </a:ext>
                  </a:extLst>
                </a:gridCol>
                <a:gridCol w="3936634">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gridCol w="648072">
                  <a:extLst>
                    <a:ext uri="{9D8B030D-6E8A-4147-A177-3AD203B41FA5}">
                      <a16:colId xmlns:a16="http://schemas.microsoft.com/office/drawing/2014/main" val="20006"/>
                    </a:ext>
                  </a:extLst>
                </a:gridCol>
              </a:tblGrid>
              <a:tr h="247019">
                <a:tc gridSpan="2">
                  <a:txBody>
                    <a:bodyPr/>
                    <a:lstStyle/>
                    <a:p>
                      <a:pPr algn="just">
                        <a:lnSpc>
                          <a:spcPct val="115000"/>
                        </a:lnSpc>
                        <a:spcAft>
                          <a:spcPts val="0"/>
                        </a:spcAft>
                      </a:pPr>
                      <a:r>
                        <a:rPr lang="ru-RU" sz="700" b="1" dirty="0">
                          <a:effectLst/>
                          <a:latin typeface="Times New Roman"/>
                          <a:ea typeface="Calibri"/>
                          <a:cs typeface="Times New Roman"/>
                        </a:rPr>
                        <a:t>№ урока</a:t>
                      </a:r>
                      <a:endParaRPr lang="ru-RU" sz="700" dirty="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lgn="just">
                        <a:lnSpc>
                          <a:spcPct val="115000"/>
                        </a:lnSpc>
                        <a:spcAft>
                          <a:spcPts val="0"/>
                        </a:spcAft>
                      </a:pPr>
                      <a:r>
                        <a:rPr lang="ru-RU" sz="700" b="1">
                          <a:effectLst/>
                          <a:latin typeface="Times New Roman"/>
                          <a:ea typeface="Calibri"/>
                          <a:cs typeface="Times New Roman"/>
                        </a:rPr>
                        <a:t>Тема </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just">
                        <a:lnSpc>
                          <a:spcPct val="115000"/>
                        </a:lnSpc>
                        <a:spcAft>
                          <a:spcPts val="0"/>
                        </a:spcAft>
                      </a:pPr>
                      <a:r>
                        <a:rPr lang="ru-RU" sz="500" b="1" dirty="0">
                          <a:effectLst/>
                          <a:latin typeface="Times New Roman"/>
                          <a:ea typeface="Calibri"/>
                          <a:cs typeface="Times New Roman"/>
                        </a:rPr>
                        <a:t>Содержание</a:t>
                      </a:r>
                      <a:endParaRPr lang="ru-RU" sz="700" dirty="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500" b="1">
                          <a:effectLst/>
                          <a:latin typeface="Times New Roman"/>
                          <a:ea typeface="Calibri"/>
                          <a:cs typeface="Times New Roman"/>
                        </a:rPr>
                        <a:t>Материалы учебника</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500" b="1">
                          <a:effectLst/>
                          <a:latin typeface="Times New Roman"/>
                          <a:ea typeface="Calibri"/>
                          <a:cs typeface="Times New Roman"/>
                        </a:rPr>
                        <a:t>Кол-во часов</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33670">
                <a:tc gridSpan="6">
                  <a:txBody>
                    <a:bodyPr/>
                    <a:lstStyle/>
                    <a:p>
                      <a:pPr algn="ctr">
                        <a:lnSpc>
                          <a:spcPct val="115000"/>
                        </a:lnSpc>
                        <a:spcAft>
                          <a:spcPts val="0"/>
                        </a:spcAft>
                      </a:pPr>
                      <a:r>
                        <a:rPr lang="ru-RU" sz="900" b="1">
                          <a:effectLst/>
                          <a:latin typeface="Times New Roman"/>
                          <a:ea typeface="Calibri"/>
                          <a:cs typeface="Times New Roman"/>
                        </a:rPr>
                        <a:t>Раздел 1. Русский язык: прошлое и настоящее</a:t>
                      </a:r>
                      <a:endParaRPr lang="ru-RU" sz="700">
                        <a:effectLst/>
                        <a:latin typeface="Calibri"/>
                        <a:ea typeface="Calibri"/>
                        <a:cs typeface="Times New Roman"/>
                      </a:endParaRPr>
                    </a:p>
                    <a:p>
                      <a:pPr algn="ctr">
                        <a:lnSpc>
                          <a:spcPct val="115000"/>
                        </a:lnSpc>
                        <a:spcAft>
                          <a:spcPts val="0"/>
                        </a:spcAft>
                      </a:pPr>
                      <a:r>
                        <a:rPr lang="ru-RU" sz="900" b="1">
                          <a:effectLst/>
                          <a:latin typeface="Times New Roman"/>
                          <a:ea typeface="Calibri"/>
                          <a:cs typeface="Times New Roman"/>
                        </a:rPr>
                        <a:t> </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a:lnSpc>
                          <a:spcPct val="115000"/>
                        </a:lnSpc>
                        <a:spcAft>
                          <a:spcPts val="0"/>
                        </a:spcAft>
                      </a:pPr>
                      <a:r>
                        <a:rPr lang="ru-RU" sz="900" b="1">
                          <a:effectLst/>
                          <a:latin typeface="Times New Roman"/>
                          <a:ea typeface="Calibri"/>
                          <a:cs typeface="Times New Roman"/>
                        </a:rPr>
                        <a:t>25</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55793">
                <a:tc>
                  <a:txBody>
                    <a:bodyPr/>
                    <a:lstStyle/>
                    <a:p>
                      <a:pPr>
                        <a:lnSpc>
                          <a:spcPct val="115000"/>
                        </a:lnSpc>
                        <a:spcAft>
                          <a:spcPts val="0"/>
                        </a:spcAft>
                      </a:pPr>
                      <a:r>
                        <a:rPr lang="ru-RU" sz="900">
                          <a:solidFill>
                            <a:srgbClr val="000000"/>
                          </a:solidFill>
                          <a:effectLst/>
                          <a:latin typeface="Times New Roman"/>
                          <a:ea typeface="Times New Roman"/>
                        </a:rPr>
                        <a:t>1</a:t>
                      </a:r>
                      <a:r>
                        <a:rPr lang="en-US" sz="900">
                          <a:solidFill>
                            <a:srgbClr val="000000"/>
                          </a:solidFill>
                          <a:effectLst/>
                          <a:latin typeface="Times New Roman"/>
                          <a:ea typeface="Times New Roman"/>
                        </a:rPr>
                        <a:t> - </a:t>
                      </a:r>
                      <a:r>
                        <a:rPr lang="ru-RU" sz="900">
                          <a:solidFill>
                            <a:srgbClr val="000000"/>
                          </a:solidFill>
                          <a:effectLst/>
                          <a:latin typeface="Times New Roman"/>
                          <a:ea typeface="Times New Roman"/>
                        </a:rPr>
                        <a:t>2</a:t>
                      </a:r>
                      <a:endParaRPr lang="ru-RU" sz="900">
                        <a:effectLst/>
                        <a:latin typeface="Times New Roman"/>
                        <a:ea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ru-RU" sz="1200" dirty="0">
                          <a:effectLst/>
                          <a:latin typeface="Times New Roman"/>
                          <a:ea typeface="Calibri"/>
                          <a:cs typeface="Times New Roman"/>
                        </a:rPr>
                        <a:t>По одёжке встречают…</a:t>
                      </a:r>
                      <a:endParaRPr lang="ru-RU" sz="1200" dirty="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15000"/>
                        </a:lnSpc>
                        <a:spcAft>
                          <a:spcPts val="0"/>
                        </a:spcAft>
                      </a:pP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ru-RU" sz="1200" dirty="0">
                          <a:effectLst/>
                          <a:latin typeface="Times New Roman"/>
                          <a:ea typeface="Calibri"/>
                          <a:cs typeface="Times New Roman"/>
                        </a:rPr>
                        <a:t>Слова, обозначающие предметы традиционного русского быта: как называлось то, во что раньше одевались дети</a:t>
                      </a:r>
                      <a:endParaRPr lang="ru-RU" sz="1200" dirty="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15000"/>
                        </a:lnSpc>
                        <a:spcAft>
                          <a:spcPts val="0"/>
                        </a:spcAft>
                      </a:pP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 1</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2</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74348">
                <a:tc>
                  <a:txBody>
                    <a:bodyPr/>
                    <a:lstStyle/>
                    <a:p>
                      <a:pPr>
                        <a:lnSpc>
                          <a:spcPct val="115000"/>
                        </a:lnSpc>
                        <a:spcAft>
                          <a:spcPts val="0"/>
                        </a:spcAft>
                      </a:pPr>
                      <a:r>
                        <a:rPr lang="ru-RU" sz="900">
                          <a:solidFill>
                            <a:srgbClr val="000000"/>
                          </a:solidFill>
                          <a:effectLst/>
                          <a:latin typeface="Times New Roman"/>
                          <a:ea typeface="Times New Roman"/>
                        </a:rPr>
                        <a:t>3</a:t>
                      </a:r>
                      <a:r>
                        <a:rPr lang="en-US" sz="900">
                          <a:solidFill>
                            <a:srgbClr val="000000"/>
                          </a:solidFill>
                          <a:effectLst/>
                          <a:latin typeface="Times New Roman"/>
                          <a:ea typeface="Times New Roman"/>
                        </a:rPr>
                        <a:t> - 5</a:t>
                      </a:r>
                      <a:endParaRPr lang="ru-RU" sz="900">
                        <a:effectLst/>
                        <a:latin typeface="Times New Roman"/>
                        <a:ea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ru-RU" sz="1200" kern="1800">
                          <a:effectLst/>
                          <a:latin typeface="Times New Roman"/>
                          <a:ea typeface="Calibri"/>
                          <a:cs typeface="Times New Roman"/>
                        </a:rPr>
                        <a:t>Ржаной хлебушко калачу дедушка</a:t>
                      </a:r>
                      <a:endParaRPr lang="ru-RU" sz="12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15000"/>
                        </a:lnSpc>
                        <a:spcAft>
                          <a:spcPts val="0"/>
                        </a:spcAft>
                      </a:pP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gridSpan="2">
                  <a:txBody>
                    <a:bodyPr/>
                    <a:lstStyle/>
                    <a:p>
                      <a:pPr algn="just">
                        <a:lnSpc>
                          <a:spcPct val="115000"/>
                        </a:lnSpc>
                        <a:spcAft>
                          <a:spcPts val="0"/>
                        </a:spcAft>
                      </a:pPr>
                      <a:r>
                        <a:rPr lang="ru-RU" sz="1200" dirty="0">
                          <a:effectLst/>
                          <a:latin typeface="Times New Roman"/>
                          <a:ea typeface="Calibri"/>
                          <a:cs typeface="Times New Roman"/>
                        </a:rPr>
                        <a:t>Слова, обозначающие предметы традиционного русского быта: слова, называющие то, что ели в старину, какие из них сохранились до нашего времени. Пословицы, поговорки, фразеологизмы, возникновение которых связано с едой. </a:t>
                      </a:r>
                      <a:endParaRPr lang="ru-RU" sz="1200" dirty="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hMerge="1">
                  <a:txBody>
                    <a:bodyPr/>
                    <a:lstStyle/>
                    <a:p>
                      <a:pPr algn="just">
                        <a:lnSpc>
                          <a:spcPct val="115000"/>
                        </a:lnSpc>
                        <a:spcAft>
                          <a:spcPts val="0"/>
                        </a:spcAft>
                      </a:pP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 2</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3</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74348">
                <a:tc>
                  <a:txBody>
                    <a:bodyPr/>
                    <a:lstStyle/>
                    <a:p>
                      <a:pPr>
                        <a:lnSpc>
                          <a:spcPct val="115000"/>
                        </a:lnSpc>
                        <a:spcAft>
                          <a:spcPts val="0"/>
                        </a:spcAft>
                      </a:pPr>
                      <a:r>
                        <a:rPr lang="ru-RU" sz="900">
                          <a:solidFill>
                            <a:srgbClr val="000000"/>
                          </a:solidFill>
                          <a:effectLst/>
                          <a:latin typeface="Times New Roman"/>
                          <a:ea typeface="Times New Roman"/>
                        </a:rPr>
                        <a:t>6 – 7</a:t>
                      </a:r>
                      <a:endParaRPr lang="ru-RU" sz="900">
                        <a:effectLst/>
                        <a:latin typeface="Times New Roman"/>
                        <a:ea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ru-RU" sz="1200" dirty="0">
                          <a:effectLst/>
                          <a:latin typeface="Times New Roman"/>
                          <a:ea typeface="Calibri"/>
                          <a:cs typeface="Times New Roman"/>
                        </a:rPr>
                        <a:t>Если хорошие щи, так другой пищи не ищи</a:t>
                      </a:r>
                      <a:endParaRPr lang="ru-RU" sz="1200" dirty="0">
                        <a:effectLst/>
                        <a:latin typeface="Calibri"/>
                        <a:ea typeface="Calibri"/>
                        <a:cs typeface="Times New Roman"/>
                      </a:endParaRPr>
                    </a:p>
                  </a:txBody>
                  <a:tcPr marL="43946" marR="439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15000"/>
                        </a:lnSpc>
                        <a:spcAft>
                          <a:spcPts val="0"/>
                        </a:spcAft>
                      </a:pPr>
                      <a:endParaRPr lang="ru-RU" sz="700">
                        <a:effectLst/>
                        <a:latin typeface="Calibri"/>
                        <a:ea typeface="Calibri"/>
                        <a:cs typeface="Times New Roman"/>
                      </a:endParaRPr>
                    </a:p>
                  </a:txBody>
                  <a:tcPr marL="43946" marR="439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ru-RU"/>
                    </a:p>
                  </a:txBody>
                  <a:tcPr/>
                </a:tc>
                <a:tc hMerge="1" vMerge="1">
                  <a:txBody>
                    <a:bodyPr/>
                    <a:lstStyle/>
                    <a:p>
                      <a:endParaRPr lang="ru-RU"/>
                    </a:p>
                  </a:txBody>
                  <a:tcPr/>
                </a:tc>
                <a:tc>
                  <a:txBody>
                    <a:bodyPr/>
                    <a:lstStyle/>
                    <a:p>
                      <a:pPr algn="just">
                        <a:lnSpc>
                          <a:spcPct val="115000"/>
                        </a:lnSpc>
                        <a:spcAft>
                          <a:spcPts val="0"/>
                        </a:spcAft>
                      </a:pPr>
                      <a:r>
                        <a:rPr lang="ru-RU" sz="900">
                          <a:effectLst/>
                          <a:latin typeface="Times New Roman"/>
                          <a:ea typeface="Calibri"/>
                          <a:cs typeface="Times New Roman"/>
                        </a:rPr>
                        <a:t>§ 3</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2</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35752">
                <a:tc>
                  <a:txBody>
                    <a:bodyPr/>
                    <a:lstStyle/>
                    <a:p>
                      <a:pPr>
                        <a:lnSpc>
                          <a:spcPct val="115000"/>
                        </a:lnSpc>
                        <a:spcAft>
                          <a:spcPts val="0"/>
                        </a:spcAft>
                      </a:pPr>
                      <a:r>
                        <a:rPr lang="ru-RU" sz="900">
                          <a:solidFill>
                            <a:srgbClr val="000000"/>
                          </a:solidFill>
                          <a:effectLst/>
                          <a:latin typeface="Times New Roman"/>
                          <a:ea typeface="Times New Roman"/>
                        </a:rPr>
                        <a:t>8 – 10 </a:t>
                      </a:r>
                      <a:endParaRPr lang="ru-RU" sz="900">
                        <a:effectLst/>
                        <a:latin typeface="Times New Roman"/>
                        <a:ea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ru-RU" sz="1200" dirty="0">
                          <a:effectLst/>
                          <a:latin typeface="Times New Roman"/>
                          <a:ea typeface="Calibri"/>
                          <a:cs typeface="Times New Roman"/>
                        </a:rPr>
                        <a:t>Каша – кормилица наша</a:t>
                      </a:r>
                      <a:endParaRPr lang="ru-RU" sz="1200" dirty="0">
                        <a:effectLst/>
                        <a:latin typeface="Calibri"/>
                        <a:ea typeface="Calibri"/>
                        <a:cs typeface="Times New Roman"/>
                      </a:endParaRPr>
                    </a:p>
                  </a:txBody>
                  <a:tcPr marL="43946" marR="439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15000"/>
                        </a:lnSpc>
                        <a:spcAft>
                          <a:spcPts val="0"/>
                        </a:spcAft>
                      </a:pPr>
                      <a:endParaRPr lang="ru-RU" sz="700">
                        <a:effectLst/>
                        <a:latin typeface="Calibri"/>
                        <a:ea typeface="Calibri"/>
                        <a:cs typeface="Times New Roman"/>
                      </a:endParaRPr>
                    </a:p>
                  </a:txBody>
                  <a:tcPr marL="43946" marR="439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ru-RU"/>
                    </a:p>
                  </a:txBody>
                  <a:tcPr/>
                </a:tc>
                <a:tc hMerge="1" vMerge="1">
                  <a:txBody>
                    <a:bodyPr/>
                    <a:lstStyle/>
                    <a:p>
                      <a:endParaRPr lang="ru-RU"/>
                    </a:p>
                  </a:txBody>
                  <a:tcPr/>
                </a:tc>
                <a:tc>
                  <a:txBody>
                    <a:bodyPr/>
                    <a:lstStyle/>
                    <a:p>
                      <a:pPr algn="just">
                        <a:lnSpc>
                          <a:spcPct val="115000"/>
                        </a:lnSpc>
                        <a:spcAft>
                          <a:spcPts val="0"/>
                        </a:spcAft>
                      </a:pPr>
                      <a:r>
                        <a:rPr lang="ru-RU" sz="900">
                          <a:effectLst/>
                          <a:latin typeface="Times New Roman"/>
                          <a:ea typeface="Calibri"/>
                          <a:cs typeface="Times New Roman"/>
                        </a:rPr>
                        <a:t>§ 4</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3</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926321">
                <a:tc>
                  <a:txBody>
                    <a:bodyPr/>
                    <a:lstStyle/>
                    <a:p>
                      <a:pPr>
                        <a:lnSpc>
                          <a:spcPct val="115000"/>
                        </a:lnSpc>
                        <a:spcAft>
                          <a:spcPts val="0"/>
                        </a:spcAft>
                      </a:pPr>
                      <a:r>
                        <a:rPr lang="ru-RU" sz="900">
                          <a:solidFill>
                            <a:srgbClr val="000000"/>
                          </a:solidFill>
                          <a:effectLst/>
                          <a:latin typeface="Times New Roman"/>
                          <a:ea typeface="Times New Roman"/>
                        </a:rPr>
                        <a:t>11 -13</a:t>
                      </a:r>
                      <a:endParaRPr lang="ru-RU" sz="900">
                        <a:effectLst/>
                        <a:latin typeface="Times New Roman"/>
                        <a:ea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1000"/>
                        </a:spcAft>
                      </a:pPr>
                      <a:r>
                        <a:rPr lang="ru-RU" sz="1200">
                          <a:effectLst/>
                          <a:latin typeface="Times New Roman"/>
                          <a:ea typeface="Calibri"/>
                          <a:cs typeface="Times New Roman"/>
                        </a:rPr>
                        <a:t>Любишь кататься, люби и саночки возить</a:t>
                      </a:r>
                      <a:endParaRPr lang="ru-RU" sz="1200">
                        <a:effectLst/>
                        <a:latin typeface="Calibri"/>
                        <a:ea typeface="Calibri"/>
                        <a:cs typeface="Times New Roman"/>
                      </a:endParaRPr>
                    </a:p>
                    <a:p>
                      <a:pPr algn="just">
                        <a:lnSpc>
                          <a:spcPct val="115000"/>
                        </a:lnSpc>
                        <a:spcAft>
                          <a:spcPts val="0"/>
                        </a:spcAft>
                      </a:pPr>
                      <a:r>
                        <a:rPr lang="ru-RU" sz="1200">
                          <a:effectLst/>
                          <a:latin typeface="Times New Roman"/>
                          <a:ea typeface="Calibri"/>
                          <a:cs typeface="Times New Roman"/>
                        </a:rPr>
                        <a:t> </a:t>
                      </a:r>
                      <a:endParaRPr lang="ru-RU" sz="12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15000"/>
                        </a:lnSpc>
                        <a:spcAft>
                          <a:spcPts val="1000"/>
                        </a:spcAft>
                      </a:pP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ru-RU" sz="1200" dirty="0">
                          <a:effectLst/>
                          <a:latin typeface="Times New Roman"/>
                          <a:ea typeface="Calibri"/>
                          <a:cs typeface="Times New Roman"/>
                        </a:rPr>
                        <a:t>Слова, обозначающие предметы традиционного русского быта: слова, называющие детские забавы. Пословицы, поговорки, фразеологизмы, возникновение которых связано с детскими забавами.</a:t>
                      </a:r>
                      <a:endParaRPr lang="ru-RU" sz="1200" dirty="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15000"/>
                        </a:lnSpc>
                        <a:spcAft>
                          <a:spcPts val="0"/>
                        </a:spcAft>
                      </a:pP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 5</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3</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111585">
                <a:tc>
                  <a:txBody>
                    <a:bodyPr/>
                    <a:lstStyle/>
                    <a:p>
                      <a:pPr>
                        <a:lnSpc>
                          <a:spcPct val="115000"/>
                        </a:lnSpc>
                        <a:spcAft>
                          <a:spcPts val="0"/>
                        </a:spcAft>
                      </a:pPr>
                      <a:r>
                        <a:rPr lang="ru-RU" sz="900">
                          <a:solidFill>
                            <a:srgbClr val="000000"/>
                          </a:solidFill>
                          <a:effectLst/>
                          <a:latin typeface="Times New Roman"/>
                          <a:ea typeface="Times New Roman"/>
                        </a:rPr>
                        <a:t>14 - 17</a:t>
                      </a:r>
                      <a:endParaRPr lang="ru-RU" sz="900">
                        <a:effectLst/>
                        <a:latin typeface="Times New Roman"/>
                        <a:ea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ru-RU" sz="1200">
                          <a:effectLst/>
                          <a:latin typeface="Times New Roman"/>
                          <a:ea typeface="Calibri"/>
                          <a:cs typeface="Times New Roman"/>
                        </a:rPr>
                        <a:t>Делу время, потехе час</a:t>
                      </a:r>
                      <a:endParaRPr lang="ru-RU" sz="1200">
                        <a:effectLst/>
                        <a:latin typeface="Calibri"/>
                        <a:ea typeface="Calibri"/>
                        <a:cs typeface="Times New Roman"/>
                      </a:endParaRPr>
                    </a:p>
                  </a:txBody>
                  <a:tcPr marL="43946" marR="439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15000"/>
                        </a:lnSpc>
                        <a:spcAft>
                          <a:spcPts val="0"/>
                        </a:spcAft>
                      </a:pPr>
                      <a:endParaRPr lang="ru-RU" sz="700">
                        <a:effectLst/>
                        <a:latin typeface="Calibri"/>
                        <a:ea typeface="Calibri"/>
                        <a:cs typeface="Times New Roman"/>
                      </a:endParaRPr>
                    </a:p>
                  </a:txBody>
                  <a:tcPr marL="43946" marR="439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ru-RU" sz="1200" dirty="0">
                          <a:effectLst/>
                          <a:latin typeface="Times New Roman"/>
                          <a:ea typeface="Calibri"/>
                          <a:cs typeface="Times New Roman"/>
                        </a:rPr>
                        <a:t>Слова, обозначающие предметы традиционного русского быта: слова, называющие игры и игрушки. Пословицы, поговорки, фразеологизмы, возникновение которых связано с детскими играми и игрушками. </a:t>
                      </a:r>
                      <a:endParaRPr lang="ru-RU" sz="1200" dirty="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15000"/>
                        </a:lnSpc>
                        <a:spcAft>
                          <a:spcPts val="0"/>
                        </a:spcAft>
                      </a:pP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 6</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4</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926321">
                <a:tc>
                  <a:txBody>
                    <a:bodyPr/>
                    <a:lstStyle/>
                    <a:p>
                      <a:pPr algn="just">
                        <a:lnSpc>
                          <a:spcPct val="115000"/>
                        </a:lnSpc>
                        <a:spcAft>
                          <a:spcPts val="0"/>
                        </a:spcAft>
                      </a:pPr>
                      <a:r>
                        <a:rPr lang="ru-RU" sz="900">
                          <a:solidFill>
                            <a:srgbClr val="000000"/>
                          </a:solidFill>
                          <a:effectLst/>
                          <a:latin typeface="Times New Roman"/>
                          <a:ea typeface="Calibri"/>
                          <a:cs typeface="Times New Roman"/>
                        </a:rPr>
                        <a:t>18 - 20</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ru-RU" sz="1200">
                          <a:effectLst/>
                          <a:latin typeface="Times New Roman"/>
                          <a:ea typeface="Calibri"/>
                          <a:cs typeface="Times New Roman"/>
                        </a:rPr>
                        <a:t>В решете воду не удержишь</a:t>
                      </a:r>
                      <a:endParaRPr lang="ru-RU" sz="1200">
                        <a:effectLst/>
                        <a:latin typeface="Calibri"/>
                        <a:ea typeface="Calibri"/>
                        <a:cs typeface="Times New Roman"/>
                      </a:endParaRPr>
                    </a:p>
                  </a:txBody>
                  <a:tcPr marL="43946" marR="439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15000"/>
                        </a:lnSpc>
                        <a:spcAft>
                          <a:spcPts val="0"/>
                        </a:spcAft>
                      </a:pPr>
                      <a:endParaRPr lang="ru-RU" sz="700">
                        <a:effectLst/>
                        <a:latin typeface="Calibri"/>
                        <a:ea typeface="Calibri"/>
                        <a:cs typeface="Times New Roman"/>
                      </a:endParaRPr>
                    </a:p>
                  </a:txBody>
                  <a:tcPr marL="43946" marR="4394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ru-RU" sz="1200" dirty="0">
                          <a:effectLst/>
                          <a:latin typeface="Times New Roman"/>
                          <a:ea typeface="Calibri"/>
                          <a:cs typeface="Times New Roman"/>
                        </a:rPr>
                        <a:t>Слова, обозначающие предметы традиционного русского быта: слова, называющие домашнюю утварь. Пословицы, поговорки, фразеологизмы, возникновение которых связано с домашней утварью. </a:t>
                      </a:r>
                      <a:endParaRPr lang="ru-RU" sz="1200" dirty="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15000"/>
                        </a:lnSpc>
                        <a:spcAft>
                          <a:spcPts val="0"/>
                        </a:spcAft>
                      </a:pP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 7</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3</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555793">
                <a:tc>
                  <a:txBody>
                    <a:bodyPr/>
                    <a:lstStyle/>
                    <a:p>
                      <a:pPr algn="just">
                        <a:lnSpc>
                          <a:spcPct val="115000"/>
                        </a:lnSpc>
                        <a:spcAft>
                          <a:spcPts val="0"/>
                        </a:spcAft>
                      </a:pPr>
                      <a:r>
                        <a:rPr lang="ru-RU" sz="900">
                          <a:solidFill>
                            <a:srgbClr val="000000"/>
                          </a:solidFill>
                          <a:effectLst/>
                          <a:latin typeface="Times New Roman"/>
                          <a:ea typeface="Calibri"/>
                          <a:cs typeface="Times New Roman"/>
                        </a:rPr>
                        <a:t>21 -24</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ru-RU" sz="1200">
                          <a:effectLst/>
                          <a:latin typeface="Times New Roman"/>
                          <a:ea typeface="Calibri"/>
                          <a:cs typeface="Times New Roman"/>
                        </a:rPr>
                        <a:t>Самовар кипит, уходить не велит</a:t>
                      </a:r>
                      <a:endParaRPr lang="ru-RU" sz="12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15000"/>
                        </a:lnSpc>
                        <a:spcAft>
                          <a:spcPts val="0"/>
                        </a:spcAft>
                      </a:pP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ru-RU" sz="1200" dirty="0">
                          <a:effectLst/>
                          <a:latin typeface="Times New Roman"/>
                          <a:ea typeface="Calibri"/>
                          <a:cs typeface="Times New Roman"/>
                        </a:rPr>
                        <a:t>Слова, обозначающие предметы традиционного русского быта: слова, связанные с традицией русского чаепития. </a:t>
                      </a:r>
                      <a:endParaRPr lang="ru-RU" sz="1200" dirty="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15000"/>
                        </a:lnSpc>
                        <a:spcAft>
                          <a:spcPts val="0"/>
                        </a:spcAft>
                      </a:pP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 8</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4</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555793">
                <a:tc>
                  <a:txBody>
                    <a:bodyPr/>
                    <a:lstStyle/>
                    <a:p>
                      <a:pPr algn="just">
                        <a:lnSpc>
                          <a:spcPct val="115000"/>
                        </a:lnSpc>
                        <a:spcAft>
                          <a:spcPts val="0"/>
                        </a:spcAft>
                      </a:pPr>
                      <a:r>
                        <a:rPr lang="ru-RU" sz="900">
                          <a:solidFill>
                            <a:srgbClr val="000000"/>
                          </a:solidFill>
                          <a:effectLst/>
                          <a:latin typeface="Times New Roman"/>
                          <a:ea typeface="Calibri"/>
                          <a:cs typeface="Times New Roman"/>
                        </a:rPr>
                        <a:t>25</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ru-RU" sz="1200">
                          <a:effectLst/>
                          <a:latin typeface="Times New Roman"/>
                          <a:ea typeface="Calibri"/>
                          <a:cs typeface="Times New Roman"/>
                        </a:rPr>
                        <a:t>Проверочная работа: представление результатов выполнения проектного задания «Почему это так называется?».</a:t>
                      </a:r>
                      <a:endParaRPr lang="ru-RU" sz="12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15000"/>
                        </a:lnSpc>
                        <a:spcAft>
                          <a:spcPts val="0"/>
                        </a:spcAft>
                      </a:pP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ru-RU" sz="1200" dirty="0">
                          <a:effectLst/>
                          <a:latin typeface="Times New Roman"/>
                          <a:ea typeface="Calibri"/>
                          <a:cs typeface="Times New Roman"/>
                        </a:rPr>
                        <a:t> </a:t>
                      </a:r>
                      <a:endParaRPr lang="ru-RU" sz="1200" dirty="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just">
                        <a:lnSpc>
                          <a:spcPct val="115000"/>
                        </a:lnSpc>
                        <a:spcAft>
                          <a:spcPts val="0"/>
                        </a:spcAft>
                      </a:pP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 </a:t>
                      </a:r>
                      <a:endParaRPr lang="ru-RU" sz="70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dirty="0">
                          <a:effectLst/>
                          <a:latin typeface="Times New Roman"/>
                          <a:ea typeface="Calibri"/>
                          <a:cs typeface="Times New Roman"/>
                        </a:rPr>
                        <a:t>1</a:t>
                      </a:r>
                      <a:endParaRPr lang="ru-RU" sz="700" dirty="0">
                        <a:effectLst/>
                        <a:latin typeface="Calibri"/>
                        <a:ea typeface="Calibri"/>
                        <a:cs typeface="Times New Roman"/>
                      </a:endParaRPr>
                    </a:p>
                  </a:txBody>
                  <a:tcPr marL="43946" marR="439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2809966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1543979568"/>
              </p:ext>
            </p:extLst>
          </p:nvPr>
        </p:nvGraphicFramePr>
        <p:xfrm>
          <a:off x="647824" y="377776"/>
          <a:ext cx="8856985" cy="5548664"/>
        </p:xfrm>
        <a:graphic>
          <a:graphicData uri="http://schemas.openxmlformats.org/drawingml/2006/table">
            <a:tbl>
              <a:tblPr firstRow="1" firstCol="1" bandRow="1"/>
              <a:tblGrid>
                <a:gridCol w="576064">
                  <a:extLst>
                    <a:ext uri="{9D8B030D-6E8A-4147-A177-3AD203B41FA5}">
                      <a16:colId xmlns:a16="http://schemas.microsoft.com/office/drawing/2014/main" val="20000"/>
                    </a:ext>
                  </a:extLst>
                </a:gridCol>
                <a:gridCol w="3212954">
                  <a:extLst>
                    <a:ext uri="{9D8B030D-6E8A-4147-A177-3AD203B41FA5}">
                      <a16:colId xmlns:a16="http://schemas.microsoft.com/office/drawing/2014/main" val="20001"/>
                    </a:ext>
                  </a:extLst>
                </a:gridCol>
                <a:gridCol w="3915838">
                  <a:extLst>
                    <a:ext uri="{9D8B030D-6E8A-4147-A177-3AD203B41FA5}">
                      <a16:colId xmlns:a16="http://schemas.microsoft.com/office/drawing/2014/main" val="20002"/>
                    </a:ext>
                  </a:extLst>
                </a:gridCol>
                <a:gridCol w="504056">
                  <a:extLst>
                    <a:ext uri="{9D8B030D-6E8A-4147-A177-3AD203B41FA5}">
                      <a16:colId xmlns:a16="http://schemas.microsoft.com/office/drawing/2014/main" val="20003"/>
                    </a:ext>
                  </a:extLst>
                </a:gridCol>
                <a:gridCol w="648073">
                  <a:extLst>
                    <a:ext uri="{9D8B030D-6E8A-4147-A177-3AD203B41FA5}">
                      <a16:colId xmlns:a16="http://schemas.microsoft.com/office/drawing/2014/main" val="20004"/>
                    </a:ext>
                  </a:extLst>
                </a:gridCol>
              </a:tblGrid>
              <a:tr h="416718">
                <a:tc gridSpan="4">
                  <a:txBody>
                    <a:bodyPr/>
                    <a:lstStyle/>
                    <a:p>
                      <a:pPr algn="ctr">
                        <a:lnSpc>
                          <a:spcPct val="115000"/>
                        </a:lnSpc>
                        <a:spcAft>
                          <a:spcPts val="0"/>
                        </a:spcAft>
                      </a:pPr>
                      <a:r>
                        <a:rPr lang="ru-RU" sz="1200" b="1">
                          <a:effectLst/>
                          <a:latin typeface="Times New Roman"/>
                          <a:ea typeface="Calibri"/>
                          <a:cs typeface="Times New Roman"/>
                        </a:rPr>
                        <a:t>Раздел 2. Язык в действии</a:t>
                      </a:r>
                      <a:endParaRPr lang="ru-RU" sz="900">
                        <a:effectLst/>
                        <a:latin typeface="Calibri"/>
                        <a:ea typeface="Calibri"/>
                        <a:cs typeface="Times New Roman"/>
                      </a:endParaRPr>
                    </a:p>
                    <a:p>
                      <a:pPr algn="just">
                        <a:lnSpc>
                          <a:spcPct val="115000"/>
                        </a:lnSpc>
                        <a:spcAft>
                          <a:spcPts val="0"/>
                        </a:spcAft>
                      </a:pPr>
                      <a:r>
                        <a:rPr lang="en-US" sz="900">
                          <a:effectLst/>
                          <a:latin typeface="Times New Roman"/>
                          <a:ea typeface="Calibri"/>
                          <a:cs typeface="Times New Roman"/>
                        </a:rPr>
                        <a:t> </a:t>
                      </a:r>
                      <a:endParaRPr lang="ru-RU" sz="9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just">
                        <a:lnSpc>
                          <a:spcPct val="115000"/>
                        </a:lnSpc>
                        <a:spcAft>
                          <a:spcPts val="0"/>
                        </a:spcAft>
                      </a:pPr>
                      <a:r>
                        <a:rPr lang="ru-RU" sz="1000" b="1">
                          <a:effectLst/>
                          <a:latin typeface="Times New Roman"/>
                          <a:ea typeface="Calibri"/>
                          <a:cs typeface="Times New Roman"/>
                        </a:rPr>
                        <a:t>15</a:t>
                      </a:r>
                      <a:endParaRPr lang="ru-RU" sz="9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96874">
                <a:tc>
                  <a:txBody>
                    <a:bodyPr/>
                    <a:lstStyle/>
                    <a:p>
                      <a:pPr algn="just">
                        <a:lnSpc>
                          <a:spcPct val="115000"/>
                        </a:lnSpc>
                        <a:spcAft>
                          <a:spcPts val="0"/>
                        </a:spcAft>
                      </a:pPr>
                      <a:r>
                        <a:rPr lang="ru-RU" sz="1200">
                          <a:solidFill>
                            <a:srgbClr val="000000"/>
                          </a:solidFill>
                          <a:effectLst/>
                          <a:latin typeface="Times New Roman"/>
                          <a:ea typeface="Calibri"/>
                          <a:cs typeface="Times New Roman"/>
                        </a:rPr>
                        <a:t>26 - 27</a:t>
                      </a:r>
                      <a:endParaRPr lang="ru-RU" sz="9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effectLst/>
                          <a:latin typeface="Times New Roman"/>
                          <a:ea typeface="Calibri"/>
                          <a:cs typeface="Times New Roman"/>
                        </a:rPr>
                        <a:t>Помогает ли ударение различать слова?</a:t>
                      </a:r>
                      <a:endParaRPr lang="ru-RU" sz="1200" dirty="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effectLst/>
                          <a:latin typeface="Times New Roman"/>
                          <a:ea typeface="Calibri"/>
                          <a:cs typeface="Times New Roman"/>
                        </a:rPr>
                        <a:t>Смыслоразличительная роль ударения.</a:t>
                      </a:r>
                      <a:endParaRPr lang="ru-RU" sz="12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effectLst/>
                          <a:latin typeface="Times New Roman"/>
                          <a:ea typeface="Calibri"/>
                          <a:cs typeface="Times New Roman"/>
                        </a:rPr>
                        <a:t>§ 9</a:t>
                      </a:r>
                      <a:endParaRPr lang="ru-RU" sz="9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effectLst/>
                          <a:latin typeface="Times New Roman"/>
                          <a:ea typeface="Calibri"/>
                          <a:cs typeface="Times New Roman"/>
                        </a:rPr>
                        <a:t>2</a:t>
                      </a:r>
                      <a:endParaRPr lang="ru-RU" sz="9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93748">
                <a:tc>
                  <a:txBody>
                    <a:bodyPr/>
                    <a:lstStyle/>
                    <a:p>
                      <a:pPr algn="just">
                        <a:lnSpc>
                          <a:spcPct val="115000"/>
                        </a:lnSpc>
                        <a:spcAft>
                          <a:spcPts val="0"/>
                        </a:spcAft>
                      </a:pPr>
                      <a:r>
                        <a:rPr lang="ru-RU" sz="1200">
                          <a:solidFill>
                            <a:srgbClr val="000000"/>
                          </a:solidFill>
                          <a:effectLst/>
                          <a:latin typeface="Times New Roman"/>
                          <a:ea typeface="Calibri"/>
                          <a:cs typeface="Times New Roman"/>
                        </a:rPr>
                        <a:t>28 - 29</a:t>
                      </a:r>
                      <a:endParaRPr lang="ru-RU" sz="9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effectLst/>
                          <a:latin typeface="Times New Roman"/>
                          <a:ea typeface="Calibri"/>
                          <a:cs typeface="Times New Roman"/>
                        </a:rPr>
                        <a:t>Для чего нужны синонимы?</a:t>
                      </a:r>
                      <a:endParaRPr lang="ru-RU" sz="1200" dirty="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effectLst/>
                          <a:latin typeface="Times New Roman"/>
                          <a:ea typeface="Calibri"/>
                          <a:cs typeface="Times New Roman"/>
                        </a:rPr>
                        <a:t>Обогащение активного и пассивного словарного запаса. Проведение синонимических замен с учётом особенностей текста</a:t>
                      </a:r>
                      <a:endParaRPr lang="ru-RU" sz="12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effectLst/>
                          <a:latin typeface="Times New Roman"/>
                          <a:ea typeface="Calibri"/>
                          <a:cs typeface="Times New Roman"/>
                        </a:rPr>
                        <a:t>§ 10</a:t>
                      </a:r>
                      <a:endParaRPr lang="ru-RU" sz="9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effectLst/>
                          <a:latin typeface="Times New Roman"/>
                          <a:ea typeface="Calibri"/>
                          <a:cs typeface="Times New Roman"/>
                        </a:rPr>
                        <a:t>2</a:t>
                      </a:r>
                      <a:endParaRPr lang="ru-RU" sz="9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95311">
                <a:tc>
                  <a:txBody>
                    <a:bodyPr/>
                    <a:lstStyle/>
                    <a:p>
                      <a:pPr algn="just">
                        <a:lnSpc>
                          <a:spcPct val="115000"/>
                        </a:lnSpc>
                        <a:spcAft>
                          <a:spcPts val="0"/>
                        </a:spcAft>
                      </a:pPr>
                      <a:r>
                        <a:rPr lang="ru-RU" sz="1200">
                          <a:solidFill>
                            <a:srgbClr val="000000"/>
                          </a:solidFill>
                          <a:effectLst/>
                          <a:latin typeface="Times New Roman"/>
                          <a:ea typeface="Calibri"/>
                          <a:cs typeface="Times New Roman"/>
                        </a:rPr>
                        <a:t>30 - 31</a:t>
                      </a:r>
                      <a:endParaRPr lang="ru-RU" sz="9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effectLst/>
                          <a:latin typeface="Times New Roman"/>
                          <a:ea typeface="Calibri"/>
                          <a:cs typeface="Times New Roman"/>
                        </a:rPr>
                        <a:t>Для чего нужны антонимы?</a:t>
                      </a:r>
                      <a:endParaRPr lang="ru-RU" sz="1200" dirty="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effectLst/>
                          <a:latin typeface="Times New Roman"/>
                          <a:ea typeface="Calibri"/>
                          <a:cs typeface="Times New Roman"/>
                        </a:rPr>
                        <a:t>Обогащение активного и пассивного словарного запаса. Уточнение лексического значения антонимов. </a:t>
                      </a:r>
                      <a:endParaRPr lang="ru-RU" sz="12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effectLst/>
                          <a:latin typeface="Times New Roman"/>
                          <a:ea typeface="Calibri"/>
                          <a:cs typeface="Times New Roman"/>
                        </a:rPr>
                        <a:t>§ 11</a:t>
                      </a:r>
                      <a:endParaRPr lang="ru-RU" sz="9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effectLst/>
                          <a:latin typeface="Times New Roman"/>
                          <a:ea typeface="Calibri"/>
                          <a:cs typeface="Times New Roman"/>
                        </a:rPr>
                        <a:t>2</a:t>
                      </a:r>
                      <a:endParaRPr lang="ru-RU" sz="9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92185">
                <a:tc>
                  <a:txBody>
                    <a:bodyPr/>
                    <a:lstStyle/>
                    <a:p>
                      <a:pPr algn="just">
                        <a:lnSpc>
                          <a:spcPct val="115000"/>
                        </a:lnSpc>
                        <a:spcAft>
                          <a:spcPts val="0"/>
                        </a:spcAft>
                      </a:pPr>
                      <a:r>
                        <a:rPr lang="ru-RU" sz="1200">
                          <a:solidFill>
                            <a:srgbClr val="000000"/>
                          </a:solidFill>
                          <a:effectLst/>
                          <a:latin typeface="Times New Roman"/>
                          <a:ea typeface="Calibri"/>
                          <a:cs typeface="Times New Roman"/>
                        </a:rPr>
                        <a:t>32 - 34</a:t>
                      </a:r>
                      <a:endParaRPr lang="ru-RU" sz="9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effectLst/>
                          <a:latin typeface="Times New Roman"/>
                          <a:ea typeface="Calibri"/>
                          <a:cs typeface="Times New Roman"/>
                        </a:rPr>
                        <a:t>Как появились пословицы и фразеологизмы?</a:t>
                      </a:r>
                      <a:endParaRPr lang="ru-RU" sz="1200" dirty="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effectLst/>
                          <a:latin typeface="Times New Roman"/>
                          <a:ea typeface="Calibri"/>
                          <a:cs typeface="Times New Roman"/>
                        </a:rPr>
                        <a:t>Сравнение русских пословиц и поговорок с пословицами и поговорками других народов. </a:t>
                      </a:r>
                      <a:r>
                        <a:rPr lang="ru-RU" sz="1200" dirty="0">
                          <a:effectLst/>
                          <a:latin typeface="Times New Roman"/>
                          <a:ea typeface="Times New Roman"/>
                          <a:cs typeface="Times New Roman"/>
                        </a:rPr>
                        <a:t>Сравнение фразеологизмов, имеющих в разных языках общий смысл, но различную образную форму</a:t>
                      </a:r>
                      <a:endParaRPr lang="ru-RU" sz="1200" dirty="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effectLst/>
                          <a:latin typeface="Times New Roman"/>
                          <a:ea typeface="Calibri"/>
                          <a:cs typeface="Times New Roman"/>
                        </a:rPr>
                        <a:t>§ 12</a:t>
                      </a:r>
                      <a:endParaRPr lang="ru-RU" sz="9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effectLst/>
                          <a:latin typeface="Times New Roman"/>
                          <a:ea typeface="Calibri"/>
                          <a:cs typeface="Times New Roman"/>
                        </a:rPr>
                        <a:t>3</a:t>
                      </a:r>
                      <a:endParaRPr lang="ru-RU" sz="9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64363">
                <a:tc>
                  <a:txBody>
                    <a:bodyPr/>
                    <a:lstStyle/>
                    <a:p>
                      <a:pPr algn="just">
                        <a:lnSpc>
                          <a:spcPct val="115000"/>
                        </a:lnSpc>
                        <a:spcAft>
                          <a:spcPts val="0"/>
                        </a:spcAft>
                      </a:pPr>
                      <a:r>
                        <a:rPr lang="ru-RU" sz="1200">
                          <a:solidFill>
                            <a:srgbClr val="000000"/>
                          </a:solidFill>
                          <a:effectLst/>
                          <a:latin typeface="Times New Roman"/>
                          <a:ea typeface="Calibri"/>
                          <a:cs typeface="Times New Roman"/>
                        </a:rPr>
                        <a:t>35 - 37</a:t>
                      </a:r>
                      <a:endParaRPr lang="ru-RU" sz="9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effectLst/>
                          <a:latin typeface="Times New Roman"/>
                          <a:ea typeface="Calibri"/>
                          <a:cs typeface="Times New Roman"/>
                        </a:rPr>
                        <a:t>Как можно объяснить значение слова?</a:t>
                      </a:r>
                      <a:endParaRPr lang="ru-RU" sz="12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effectLst/>
                          <a:latin typeface="Times New Roman"/>
                          <a:ea typeface="Calibri"/>
                          <a:cs typeface="Times New Roman"/>
                        </a:rPr>
                        <a:t>Разные способы толкования значения слов.</a:t>
                      </a:r>
                      <a:endParaRPr lang="ru-RU" sz="1200" dirty="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effectLst/>
                          <a:latin typeface="Times New Roman"/>
                          <a:ea typeface="Calibri"/>
                          <a:cs typeface="Times New Roman"/>
                        </a:rPr>
                        <a:t>§ 13</a:t>
                      </a:r>
                      <a:endParaRPr lang="ru-RU" sz="9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effectLst/>
                          <a:latin typeface="Times New Roman"/>
                          <a:ea typeface="Calibri"/>
                          <a:cs typeface="Times New Roman"/>
                        </a:rPr>
                        <a:t>3</a:t>
                      </a:r>
                      <a:endParaRPr lang="ru-RU" sz="9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95311">
                <a:tc>
                  <a:txBody>
                    <a:bodyPr/>
                    <a:lstStyle/>
                    <a:p>
                      <a:pPr algn="just">
                        <a:lnSpc>
                          <a:spcPct val="115000"/>
                        </a:lnSpc>
                        <a:spcAft>
                          <a:spcPts val="0"/>
                        </a:spcAft>
                      </a:pPr>
                      <a:r>
                        <a:rPr lang="ru-RU" sz="1200">
                          <a:solidFill>
                            <a:srgbClr val="000000"/>
                          </a:solidFill>
                          <a:effectLst/>
                          <a:latin typeface="Times New Roman"/>
                          <a:ea typeface="Calibri"/>
                          <a:cs typeface="Times New Roman"/>
                        </a:rPr>
                        <a:t>38 - 39</a:t>
                      </a:r>
                      <a:endParaRPr lang="ru-RU" sz="9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effectLst/>
                          <a:latin typeface="Times New Roman"/>
                          <a:ea typeface="Calibri"/>
                          <a:cs typeface="Times New Roman"/>
                        </a:rPr>
                        <a:t>Как научиться читать стихи и сказки?</a:t>
                      </a:r>
                      <a:endParaRPr lang="ru-RU" sz="12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effectLst/>
                          <a:latin typeface="Times New Roman"/>
                          <a:ea typeface="Calibri"/>
                          <a:cs typeface="Times New Roman"/>
                        </a:rPr>
                        <a:t>Наблюдение за изменением места ударения в поэтическом тексте. Работа со словарем ударений</a:t>
                      </a:r>
                      <a:endParaRPr lang="ru-RU" sz="1200" dirty="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effectLst/>
                          <a:latin typeface="Times New Roman"/>
                          <a:ea typeface="Calibri"/>
                          <a:cs typeface="Times New Roman"/>
                        </a:rPr>
                        <a:t>§ 14</a:t>
                      </a:r>
                      <a:endParaRPr lang="ru-RU" sz="9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effectLst/>
                          <a:latin typeface="Times New Roman"/>
                          <a:ea typeface="Calibri"/>
                          <a:cs typeface="Times New Roman"/>
                        </a:rPr>
                        <a:t>2</a:t>
                      </a:r>
                      <a:endParaRPr lang="ru-RU" sz="9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294154">
                <a:tc>
                  <a:txBody>
                    <a:bodyPr/>
                    <a:lstStyle/>
                    <a:p>
                      <a:pPr algn="just">
                        <a:lnSpc>
                          <a:spcPct val="115000"/>
                        </a:lnSpc>
                        <a:spcAft>
                          <a:spcPts val="0"/>
                        </a:spcAft>
                      </a:pPr>
                      <a:r>
                        <a:rPr lang="ru-RU" sz="1200">
                          <a:solidFill>
                            <a:srgbClr val="000000"/>
                          </a:solidFill>
                          <a:effectLst/>
                          <a:latin typeface="Times New Roman"/>
                          <a:ea typeface="Calibri"/>
                          <a:cs typeface="Times New Roman"/>
                        </a:rPr>
                        <a:t>40</a:t>
                      </a:r>
                      <a:endParaRPr lang="ru-RU" sz="9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ru-RU" sz="1200">
                          <a:effectLst/>
                          <a:latin typeface="Times New Roman"/>
                          <a:ea typeface="Calibri"/>
                          <a:cs typeface="Times New Roman"/>
                        </a:rPr>
                        <a:t>Практическая работа</a:t>
                      </a:r>
                      <a:r>
                        <a:rPr lang="ru-RU" sz="1200">
                          <a:effectLst/>
                          <a:latin typeface="Times New Roman"/>
                          <a:ea typeface="Times-Roman"/>
                          <a:cs typeface="Times New Roman"/>
                        </a:rPr>
                        <a:t>: «С</a:t>
                      </a:r>
                      <a:r>
                        <a:rPr lang="ru-RU" sz="1200">
                          <a:effectLst/>
                          <a:latin typeface="Times New Roman"/>
                          <a:ea typeface="Calibri"/>
                          <a:cs typeface="Times New Roman"/>
                        </a:rPr>
                        <a:t>лушаем и учимся читать фрагменты стихов  и сказок, в которых есть слова с необычным произношением  и  ударением»</a:t>
                      </a:r>
                      <a:endParaRPr lang="ru-RU" sz="12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effectLst/>
                          <a:latin typeface="Times New Roman"/>
                          <a:ea typeface="Calibri"/>
                          <a:cs typeface="Times New Roman"/>
                        </a:rPr>
                        <a:t> </a:t>
                      </a:r>
                      <a:endParaRPr lang="ru-RU" sz="1200" dirty="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effectLst/>
                          <a:latin typeface="Times New Roman"/>
                          <a:ea typeface="Calibri"/>
                          <a:cs typeface="Times New Roman"/>
                        </a:rPr>
                        <a:t> </a:t>
                      </a:r>
                      <a:endParaRPr lang="ru-RU" sz="90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effectLst/>
                          <a:latin typeface="Times New Roman"/>
                          <a:ea typeface="Calibri"/>
                          <a:cs typeface="Times New Roman"/>
                        </a:rPr>
                        <a:t>1</a:t>
                      </a:r>
                      <a:endParaRPr lang="ru-RU" sz="900" dirty="0">
                        <a:effectLst/>
                        <a:latin typeface="Calibri"/>
                        <a:ea typeface="Calibri"/>
                        <a:cs typeface="Times New Roman"/>
                      </a:endParaRPr>
                    </a:p>
                  </a:txBody>
                  <a:tcPr marL="56860" marR="568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38735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470207243"/>
              </p:ext>
            </p:extLst>
          </p:nvPr>
        </p:nvGraphicFramePr>
        <p:xfrm>
          <a:off x="503808" y="305768"/>
          <a:ext cx="9073008" cy="5954529"/>
        </p:xfrm>
        <a:graphic>
          <a:graphicData uri="http://schemas.openxmlformats.org/drawingml/2006/table">
            <a:tbl>
              <a:tblPr firstRow="1" firstCol="1" bandRow="1"/>
              <a:tblGrid>
                <a:gridCol w="504056">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gridCol w="4392488">
                  <a:extLst>
                    <a:ext uri="{9D8B030D-6E8A-4147-A177-3AD203B41FA5}">
                      <a16:colId xmlns:a16="http://schemas.microsoft.com/office/drawing/2014/main" val="20002"/>
                    </a:ext>
                  </a:extLst>
                </a:gridCol>
                <a:gridCol w="432048">
                  <a:extLst>
                    <a:ext uri="{9D8B030D-6E8A-4147-A177-3AD203B41FA5}">
                      <a16:colId xmlns:a16="http://schemas.microsoft.com/office/drawing/2014/main" val="20003"/>
                    </a:ext>
                  </a:extLst>
                </a:gridCol>
                <a:gridCol w="576064">
                  <a:extLst>
                    <a:ext uri="{9D8B030D-6E8A-4147-A177-3AD203B41FA5}">
                      <a16:colId xmlns:a16="http://schemas.microsoft.com/office/drawing/2014/main" val="20004"/>
                    </a:ext>
                  </a:extLst>
                </a:gridCol>
              </a:tblGrid>
              <a:tr h="408435">
                <a:tc gridSpan="4">
                  <a:txBody>
                    <a:bodyPr/>
                    <a:lstStyle/>
                    <a:p>
                      <a:pPr algn="ctr">
                        <a:lnSpc>
                          <a:spcPct val="115000"/>
                        </a:lnSpc>
                        <a:spcAft>
                          <a:spcPts val="0"/>
                        </a:spcAft>
                      </a:pPr>
                      <a:r>
                        <a:rPr lang="ru-RU" sz="900" b="1" dirty="0">
                          <a:effectLst/>
                          <a:latin typeface="Times New Roman"/>
                          <a:ea typeface="Calibri"/>
                          <a:cs typeface="Times New Roman"/>
                        </a:rPr>
                        <a:t>Раздел 3. Секреты речи и текста</a:t>
                      </a:r>
                      <a:endParaRPr lang="ru-RU" sz="700" dirty="0">
                        <a:effectLst/>
                        <a:latin typeface="Calibri"/>
                        <a:ea typeface="Calibri"/>
                        <a:cs typeface="Times New Roman"/>
                      </a:endParaRPr>
                    </a:p>
                    <a:p>
                      <a:pPr algn="ctr">
                        <a:lnSpc>
                          <a:spcPct val="115000"/>
                        </a:lnSpc>
                        <a:spcAft>
                          <a:spcPts val="0"/>
                        </a:spcAft>
                      </a:pPr>
                      <a:r>
                        <a:rPr lang="ru-RU" sz="900" dirty="0">
                          <a:effectLst/>
                          <a:latin typeface="Times New Roman"/>
                          <a:ea typeface="Calibri"/>
                          <a:cs typeface="Times New Roman"/>
                        </a:rPr>
                        <a:t> </a:t>
                      </a:r>
                      <a:endParaRPr lang="ru-RU" sz="700" dirty="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a:lnSpc>
                          <a:spcPct val="115000"/>
                        </a:lnSpc>
                        <a:spcAft>
                          <a:spcPts val="0"/>
                        </a:spcAft>
                      </a:pPr>
                      <a:r>
                        <a:rPr lang="ru-RU" sz="900" b="1">
                          <a:effectLst/>
                          <a:latin typeface="Times New Roman"/>
                          <a:ea typeface="Calibri"/>
                          <a:cs typeface="Times New Roman"/>
                        </a:rPr>
                        <a:t>25</a:t>
                      </a:r>
                      <a:endParaRPr lang="ru-RU" sz="7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039837">
                <a:tc>
                  <a:txBody>
                    <a:bodyPr/>
                    <a:lstStyle/>
                    <a:p>
                      <a:pPr algn="just">
                        <a:lnSpc>
                          <a:spcPct val="115000"/>
                        </a:lnSpc>
                        <a:spcAft>
                          <a:spcPts val="0"/>
                        </a:spcAft>
                      </a:pPr>
                      <a:r>
                        <a:rPr lang="ru-RU" sz="900">
                          <a:solidFill>
                            <a:srgbClr val="000000"/>
                          </a:solidFill>
                          <a:effectLst/>
                          <a:latin typeface="Times New Roman"/>
                          <a:ea typeface="Calibri"/>
                          <a:cs typeface="Times New Roman"/>
                        </a:rPr>
                        <a:t>41 - 44</a:t>
                      </a:r>
                      <a:endParaRPr lang="ru-RU" sz="7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effectLst/>
                          <a:latin typeface="Times New Roman"/>
                          <a:ea typeface="Calibri"/>
                          <a:cs typeface="Times New Roman"/>
                        </a:rPr>
                        <a:t>Участвуем в диалогах</a:t>
                      </a:r>
                      <a:endParaRPr lang="ru-RU" sz="1200" dirty="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50000"/>
                        </a:lnSpc>
                        <a:spcAft>
                          <a:spcPts val="0"/>
                        </a:spcAft>
                      </a:pPr>
                      <a:r>
                        <a:rPr lang="ru-RU" sz="1200" dirty="0">
                          <a:effectLst/>
                          <a:latin typeface="Times New Roman"/>
                          <a:ea typeface="Calibri"/>
                          <a:cs typeface="Times New Roman"/>
                        </a:rPr>
                        <a:t>Приемы общения: убеждение, уговаривание, просьба, похвала и др., сохранение инициативы в диалоге, уклонение от инициативы, завершение диалога и др. (например, как правильно выразить несогласие; как убедить товарища). </a:t>
                      </a:r>
                      <a:endParaRPr lang="ru-RU" sz="1200" dirty="0">
                        <a:effectLst/>
                        <a:latin typeface="Calibri"/>
                        <a:ea typeface="Calibri"/>
                        <a:cs typeface="Times New Roman"/>
                      </a:endParaRPr>
                    </a:p>
                    <a:p>
                      <a:pPr algn="just">
                        <a:lnSpc>
                          <a:spcPct val="150000"/>
                        </a:lnSpc>
                        <a:spcAft>
                          <a:spcPts val="0"/>
                        </a:spcAft>
                      </a:pPr>
                      <a:r>
                        <a:rPr lang="ru-RU" sz="1200" dirty="0">
                          <a:effectLst/>
                          <a:latin typeface="Times New Roman"/>
                          <a:ea typeface="Calibri"/>
                          <a:cs typeface="Times New Roman"/>
                        </a:rPr>
                        <a:t>Особенности русского речевого этикета. Устойчивые этикетные выражения в учебно-научной коммуникации: формы обращения; использование обращения </a:t>
                      </a:r>
                      <a:r>
                        <a:rPr lang="ru-RU" sz="1200" i="1" dirty="0">
                          <a:effectLst/>
                          <a:latin typeface="Times New Roman"/>
                          <a:ea typeface="Calibri"/>
                          <a:cs typeface="Times New Roman"/>
                        </a:rPr>
                        <a:t>ты </a:t>
                      </a:r>
                      <a:r>
                        <a:rPr lang="ru-RU" sz="1200" dirty="0">
                          <a:effectLst/>
                          <a:latin typeface="Times New Roman"/>
                          <a:ea typeface="Calibri"/>
                          <a:cs typeface="Times New Roman"/>
                        </a:rPr>
                        <a:t>и</a:t>
                      </a:r>
                      <a:r>
                        <a:rPr lang="ru-RU" sz="1200" i="1" dirty="0">
                          <a:effectLst/>
                          <a:latin typeface="Times New Roman"/>
                          <a:ea typeface="Calibri"/>
                          <a:cs typeface="Times New Roman"/>
                        </a:rPr>
                        <a:t> вы</a:t>
                      </a:r>
                      <a:r>
                        <a:rPr lang="ru-RU" sz="1200" dirty="0">
                          <a:effectLst/>
                          <a:latin typeface="Times New Roman"/>
                          <a:ea typeface="Calibri"/>
                          <a:cs typeface="Times New Roman"/>
                        </a:rPr>
                        <a:t>.</a:t>
                      </a:r>
                      <a:endParaRPr lang="ru-RU" sz="1200" dirty="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700">
                          <a:effectLst/>
                          <a:latin typeface="Times New Roman"/>
                          <a:ea typeface="Calibri"/>
                          <a:cs typeface="Times New Roman"/>
                        </a:rPr>
                        <a:t>§ 15</a:t>
                      </a:r>
                      <a:endParaRPr lang="ru-RU" sz="7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4</a:t>
                      </a:r>
                      <a:endParaRPr lang="ru-RU" sz="7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48072">
                <a:tc>
                  <a:txBody>
                    <a:bodyPr/>
                    <a:lstStyle/>
                    <a:p>
                      <a:pPr algn="just">
                        <a:lnSpc>
                          <a:spcPct val="115000"/>
                        </a:lnSpc>
                        <a:spcAft>
                          <a:spcPts val="0"/>
                        </a:spcAft>
                      </a:pPr>
                      <a:r>
                        <a:rPr lang="ru-RU" sz="900">
                          <a:solidFill>
                            <a:srgbClr val="000000"/>
                          </a:solidFill>
                          <a:effectLst/>
                          <a:latin typeface="Times New Roman"/>
                          <a:ea typeface="Calibri"/>
                          <a:cs typeface="Times New Roman"/>
                        </a:rPr>
                        <a:t>45 -  48</a:t>
                      </a:r>
                      <a:endParaRPr lang="ru-RU" sz="7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effectLst/>
                          <a:latin typeface="Times New Roman"/>
                          <a:ea typeface="Calibri"/>
                          <a:cs typeface="Times New Roman"/>
                        </a:rPr>
                        <a:t>Составляем развёрнутое толкование значения слова</a:t>
                      </a:r>
                      <a:endParaRPr lang="ru-RU" sz="12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effectLst/>
                          <a:latin typeface="Times New Roman"/>
                          <a:ea typeface="Calibri"/>
                          <a:cs typeface="Times New Roman"/>
                        </a:rPr>
                        <a:t>Создание собственного текста: развёрнутое толкование значения слова.</a:t>
                      </a:r>
                      <a:endParaRPr lang="ru-RU" sz="1200" dirty="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700">
                          <a:effectLst/>
                          <a:latin typeface="Times New Roman"/>
                          <a:ea typeface="Calibri"/>
                          <a:cs typeface="Times New Roman"/>
                        </a:rPr>
                        <a:t>§ 16</a:t>
                      </a:r>
                      <a:endParaRPr lang="ru-RU" sz="7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4</a:t>
                      </a:r>
                      <a:endParaRPr lang="ru-RU" sz="7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849234">
                <a:tc>
                  <a:txBody>
                    <a:bodyPr/>
                    <a:lstStyle/>
                    <a:p>
                      <a:pPr algn="just">
                        <a:lnSpc>
                          <a:spcPct val="115000"/>
                        </a:lnSpc>
                        <a:spcAft>
                          <a:spcPts val="0"/>
                        </a:spcAft>
                      </a:pPr>
                      <a:r>
                        <a:rPr lang="ru-RU" sz="900">
                          <a:solidFill>
                            <a:srgbClr val="000000"/>
                          </a:solidFill>
                          <a:effectLst/>
                          <a:latin typeface="Times New Roman"/>
                          <a:ea typeface="Calibri"/>
                          <a:cs typeface="Times New Roman"/>
                        </a:rPr>
                        <a:t>49 - 54</a:t>
                      </a:r>
                      <a:endParaRPr lang="ru-RU" sz="7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effectLst/>
                          <a:latin typeface="Times New Roman"/>
                          <a:ea typeface="Calibri"/>
                          <a:cs typeface="Times New Roman"/>
                        </a:rPr>
                        <a:t>Учимся связывать  предложения в тексте</a:t>
                      </a:r>
                      <a:endParaRPr lang="ru-RU" sz="12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effectLst/>
                          <a:latin typeface="Times New Roman"/>
                          <a:ea typeface="Calibri"/>
                          <a:cs typeface="Times New Roman"/>
                        </a:rPr>
                        <a:t>Связь предложений в тексте. Практическое овладение средствами связи: лексический повтор, местоименный повтор.</a:t>
                      </a:r>
                      <a:endParaRPr lang="ru-RU" sz="1200" dirty="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700" dirty="0">
                          <a:effectLst/>
                          <a:latin typeface="Times New Roman"/>
                          <a:ea typeface="Calibri"/>
                          <a:cs typeface="Times New Roman"/>
                        </a:rPr>
                        <a:t>§ 17</a:t>
                      </a:r>
                      <a:endParaRPr lang="ru-RU" sz="700" dirty="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6</a:t>
                      </a:r>
                      <a:endParaRPr lang="ru-RU" sz="7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020111">
                <a:tc>
                  <a:txBody>
                    <a:bodyPr/>
                    <a:lstStyle/>
                    <a:p>
                      <a:pPr algn="just">
                        <a:lnSpc>
                          <a:spcPct val="115000"/>
                        </a:lnSpc>
                        <a:spcAft>
                          <a:spcPts val="0"/>
                        </a:spcAft>
                      </a:pPr>
                      <a:r>
                        <a:rPr lang="ru-RU" sz="900">
                          <a:solidFill>
                            <a:srgbClr val="000000"/>
                          </a:solidFill>
                          <a:effectLst/>
                          <a:latin typeface="Times New Roman"/>
                          <a:ea typeface="Calibri"/>
                          <a:cs typeface="Times New Roman"/>
                        </a:rPr>
                        <a:t>55 - 62</a:t>
                      </a:r>
                      <a:endParaRPr lang="ru-RU" sz="7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effectLst/>
                          <a:latin typeface="Times New Roman"/>
                          <a:ea typeface="Calibri"/>
                          <a:cs typeface="Times New Roman"/>
                        </a:rPr>
                        <a:t>Создаём тексты-инструкции и тексты-повествования</a:t>
                      </a:r>
                      <a:endParaRPr lang="ru-RU" sz="12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0"/>
                        </a:spcAft>
                      </a:pPr>
                      <a:r>
                        <a:rPr lang="ru-RU" sz="1200" dirty="0">
                          <a:effectLst/>
                          <a:latin typeface="Times New Roman"/>
                          <a:ea typeface="Calibri"/>
                          <a:cs typeface="Times New Roman"/>
                        </a:rPr>
                        <a:t>Создание текстов-инструкций. Создание текстов-повествований: заметки о посещении музеев; повествование об участии в народных праздниках. </a:t>
                      </a:r>
                      <a:endParaRPr lang="ru-RU" sz="1200" dirty="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700" dirty="0">
                          <a:effectLst/>
                          <a:latin typeface="Times New Roman"/>
                          <a:ea typeface="Calibri"/>
                          <a:cs typeface="Times New Roman"/>
                        </a:rPr>
                        <a:t>§ 18</a:t>
                      </a:r>
                      <a:endParaRPr lang="ru-RU" sz="700" dirty="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8</a:t>
                      </a:r>
                      <a:endParaRPr lang="ru-RU" sz="7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68216">
                <a:tc>
                  <a:txBody>
                    <a:bodyPr/>
                    <a:lstStyle/>
                    <a:p>
                      <a:pPr algn="just">
                        <a:lnSpc>
                          <a:spcPct val="115000"/>
                        </a:lnSpc>
                        <a:spcAft>
                          <a:spcPts val="0"/>
                        </a:spcAft>
                      </a:pPr>
                      <a:r>
                        <a:rPr lang="ru-RU" sz="900">
                          <a:solidFill>
                            <a:srgbClr val="000000"/>
                          </a:solidFill>
                          <a:effectLst/>
                          <a:latin typeface="Times New Roman"/>
                          <a:ea typeface="Calibri"/>
                          <a:cs typeface="Times New Roman"/>
                        </a:rPr>
                        <a:t>63 - 64</a:t>
                      </a:r>
                      <a:endParaRPr lang="ru-RU" sz="7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effectLst/>
                          <a:latin typeface="Times New Roman"/>
                          <a:ea typeface="Calibri"/>
                          <a:cs typeface="Times New Roman"/>
                        </a:rPr>
                        <a:t>Представление результатов выполнения проектных заданий</a:t>
                      </a:r>
                      <a:endParaRPr lang="ru-RU" sz="12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effectLst/>
                          <a:latin typeface="Times New Roman"/>
                          <a:ea typeface="Calibri"/>
                          <a:cs typeface="Times New Roman"/>
                        </a:rPr>
                        <a:t>Устный ответ как жанр монологической устной учебно-научной речи.</a:t>
                      </a:r>
                      <a:endParaRPr lang="ru-RU" sz="1200" dirty="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700">
                          <a:effectLst/>
                          <a:latin typeface="Times New Roman"/>
                          <a:ea typeface="Calibri"/>
                          <a:cs typeface="Times New Roman"/>
                        </a:rPr>
                        <a:t> </a:t>
                      </a:r>
                      <a:endParaRPr lang="ru-RU" sz="7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2</a:t>
                      </a:r>
                      <a:endParaRPr lang="ru-RU" sz="7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04217">
                <a:tc>
                  <a:txBody>
                    <a:bodyPr/>
                    <a:lstStyle/>
                    <a:p>
                      <a:pPr algn="just">
                        <a:lnSpc>
                          <a:spcPct val="115000"/>
                        </a:lnSpc>
                        <a:spcAft>
                          <a:spcPts val="0"/>
                        </a:spcAft>
                      </a:pPr>
                      <a:r>
                        <a:rPr lang="ru-RU" sz="900">
                          <a:solidFill>
                            <a:srgbClr val="000000"/>
                          </a:solidFill>
                          <a:effectLst/>
                          <a:latin typeface="Times New Roman"/>
                          <a:ea typeface="Calibri"/>
                          <a:cs typeface="Times New Roman"/>
                        </a:rPr>
                        <a:t>65</a:t>
                      </a:r>
                      <a:endParaRPr lang="ru-RU" sz="7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a:effectLst/>
                          <a:latin typeface="Times New Roman"/>
                          <a:ea typeface="Calibri"/>
                          <a:cs typeface="Times New Roman"/>
                        </a:rPr>
                        <a:t>Проверочная работа  </a:t>
                      </a:r>
                      <a:endParaRPr lang="ru-RU" sz="12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effectLst/>
                          <a:latin typeface="Times New Roman"/>
                          <a:ea typeface="Calibri"/>
                          <a:cs typeface="Times New Roman"/>
                        </a:rPr>
                        <a:t> </a:t>
                      </a:r>
                      <a:endParaRPr lang="ru-RU" sz="1200" dirty="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700">
                          <a:effectLst/>
                          <a:latin typeface="Times New Roman"/>
                          <a:ea typeface="Calibri"/>
                          <a:cs typeface="Times New Roman"/>
                        </a:rPr>
                        <a:t> </a:t>
                      </a:r>
                      <a:endParaRPr lang="ru-RU" sz="7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a:effectLst/>
                          <a:latin typeface="Times New Roman"/>
                          <a:ea typeface="Calibri"/>
                          <a:cs typeface="Times New Roman"/>
                        </a:rPr>
                        <a:t>1</a:t>
                      </a:r>
                      <a:endParaRPr lang="ru-RU" sz="7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04217">
                <a:tc>
                  <a:txBody>
                    <a:bodyPr/>
                    <a:lstStyle/>
                    <a:p>
                      <a:pPr algn="just">
                        <a:lnSpc>
                          <a:spcPct val="115000"/>
                        </a:lnSpc>
                        <a:spcAft>
                          <a:spcPts val="0"/>
                        </a:spcAft>
                      </a:pPr>
                      <a:r>
                        <a:rPr lang="ru-RU" sz="900">
                          <a:solidFill>
                            <a:srgbClr val="000000"/>
                          </a:solidFill>
                          <a:effectLst/>
                          <a:latin typeface="Times New Roman"/>
                          <a:ea typeface="Calibri"/>
                          <a:cs typeface="Times New Roman"/>
                        </a:rPr>
                        <a:t>66-68</a:t>
                      </a:r>
                      <a:endParaRPr lang="ru-RU" sz="7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15000"/>
                        </a:lnSpc>
                        <a:spcAft>
                          <a:spcPts val="0"/>
                        </a:spcAft>
                      </a:pPr>
                      <a:r>
                        <a:rPr lang="ru-RU" sz="1200">
                          <a:effectLst/>
                          <a:latin typeface="Times New Roman"/>
                          <a:ea typeface="Calibri"/>
                          <a:cs typeface="Times New Roman"/>
                        </a:rPr>
                        <a:t>Резерв</a:t>
                      </a:r>
                      <a:endParaRPr lang="ru-RU" sz="12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200" dirty="0">
                          <a:effectLst/>
                          <a:latin typeface="Times New Roman"/>
                          <a:ea typeface="Calibri"/>
                          <a:cs typeface="Times New Roman"/>
                        </a:rPr>
                        <a:t> </a:t>
                      </a:r>
                      <a:endParaRPr lang="ru-RU" sz="1200" dirty="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700">
                          <a:effectLst/>
                          <a:latin typeface="Times New Roman"/>
                          <a:ea typeface="Calibri"/>
                          <a:cs typeface="Times New Roman"/>
                        </a:rPr>
                        <a:t> </a:t>
                      </a:r>
                      <a:endParaRPr lang="ru-RU" sz="70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900" dirty="0">
                          <a:effectLst/>
                          <a:latin typeface="Times New Roman"/>
                          <a:ea typeface="Calibri"/>
                          <a:cs typeface="Times New Roman"/>
                        </a:rPr>
                        <a:t>3</a:t>
                      </a:r>
                      <a:endParaRPr lang="ru-RU" sz="700" dirty="0">
                        <a:effectLst/>
                        <a:latin typeface="Calibri"/>
                        <a:ea typeface="Calibri"/>
                        <a:cs typeface="Times New Roman"/>
                      </a:endParaRPr>
                    </a:p>
                  </a:txBody>
                  <a:tcPr marL="42934" marR="42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59951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47824" y="593800"/>
            <a:ext cx="3292520" cy="487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4250257" y="295022"/>
            <a:ext cx="5038725" cy="3477875"/>
          </a:xfrm>
          <a:prstGeom prst="rect">
            <a:avLst/>
          </a:prstGeom>
        </p:spPr>
        <p:txBody>
          <a:bodyPr>
            <a:spAutoFit/>
          </a:bodyPr>
          <a:lstStyle/>
          <a:p>
            <a:pPr fontAlgn="base"/>
            <a:r>
              <a:rPr lang="ru-RU" dirty="0"/>
              <a:t>Русский родной язык. 2 класс</a:t>
            </a:r>
          </a:p>
          <a:p>
            <a:pPr fontAlgn="base"/>
            <a:r>
              <a:rPr lang="ru-RU" b="1" dirty="0"/>
              <a:t>Авторы:</a:t>
            </a:r>
            <a:r>
              <a:rPr lang="ru-RU" dirty="0"/>
              <a:t> </a:t>
            </a:r>
          </a:p>
          <a:p>
            <a:pPr fontAlgn="base"/>
            <a:r>
              <a:rPr lang="ru-RU" dirty="0"/>
              <a:t>Александрова О. М., </a:t>
            </a:r>
          </a:p>
          <a:p>
            <a:pPr fontAlgn="base"/>
            <a:r>
              <a:rPr lang="ru-RU" dirty="0"/>
              <a:t>Вербицкая Л. А., </a:t>
            </a:r>
          </a:p>
          <a:p>
            <a:pPr fontAlgn="base"/>
            <a:r>
              <a:rPr lang="ru-RU" dirty="0"/>
              <a:t>Богданов С. И., </a:t>
            </a:r>
          </a:p>
          <a:p>
            <a:pPr fontAlgn="base"/>
            <a:r>
              <a:rPr lang="ru-RU" dirty="0"/>
              <a:t>Казакова Е. И., </a:t>
            </a:r>
          </a:p>
          <a:p>
            <a:pPr fontAlgn="base"/>
            <a:r>
              <a:rPr lang="ru-RU" dirty="0"/>
              <a:t>Кузнецова М. И., </a:t>
            </a:r>
          </a:p>
          <a:p>
            <a:pPr fontAlgn="base"/>
            <a:r>
              <a:rPr lang="ru-RU" dirty="0" err="1"/>
              <a:t>Петленко</a:t>
            </a:r>
            <a:r>
              <a:rPr lang="ru-RU" dirty="0"/>
              <a:t> Л. В., </a:t>
            </a:r>
          </a:p>
          <a:p>
            <a:pPr fontAlgn="base"/>
            <a:r>
              <a:rPr lang="ru-RU" dirty="0"/>
              <a:t>Романова В. Ю., </a:t>
            </a:r>
          </a:p>
          <a:p>
            <a:pPr fontAlgn="base"/>
            <a:r>
              <a:rPr lang="ru-RU" dirty="0"/>
              <a:t>Рябинина Л. А., </a:t>
            </a:r>
          </a:p>
          <a:p>
            <a:pPr fontAlgn="base"/>
            <a:r>
              <a:rPr lang="ru-RU" dirty="0"/>
              <a:t>Соколова О. В.</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185" y="2321992"/>
            <a:ext cx="3960440" cy="3902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38208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9832" y="89744"/>
            <a:ext cx="5859708" cy="7290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24688" y="5346328"/>
            <a:ext cx="1275820" cy="1621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авая фигурная скобка 3"/>
          <p:cNvSpPr/>
          <p:nvPr/>
        </p:nvSpPr>
        <p:spPr>
          <a:xfrm>
            <a:off x="6480472" y="1025848"/>
            <a:ext cx="720080" cy="20882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7" name="Правая фигурная скобка 6"/>
          <p:cNvSpPr/>
          <p:nvPr/>
        </p:nvSpPr>
        <p:spPr>
          <a:xfrm>
            <a:off x="6480472" y="3266480"/>
            <a:ext cx="720080" cy="208823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8" name="Правая фигурная скобка 7"/>
          <p:cNvSpPr/>
          <p:nvPr/>
        </p:nvSpPr>
        <p:spPr>
          <a:xfrm>
            <a:off x="6467410" y="5676102"/>
            <a:ext cx="720080" cy="128577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 name="TextBox 5"/>
          <p:cNvSpPr txBox="1"/>
          <p:nvPr/>
        </p:nvSpPr>
        <p:spPr>
          <a:xfrm>
            <a:off x="7560592" y="1745928"/>
            <a:ext cx="1368152" cy="400110"/>
          </a:xfrm>
          <a:prstGeom prst="rect">
            <a:avLst/>
          </a:prstGeom>
          <a:noFill/>
        </p:spPr>
        <p:txBody>
          <a:bodyPr wrap="square" rtlCol="0">
            <a:spAutoFit/>
          </a:bodyPr>
          <a:lstStyle/>
          <a:p>
            <a:r>
              <a:rPr lang="ru-RU" dirty="0"/>
              <a:t>25 часов</a:t>
            </a:r>
          </a:p>
        </p:txBody>
      </p:sp>
      <p:sp>
        <p:nvSpPr>
          <p:cNvPr id="10" name="TextBox 9"/>
          <p:cNvSpPr txBox="1"/>
          <p:nvPr/>
        </p:nvSpPr>
        <p:spPr>
          <a:xfrm>
            <a:off x="7200552" y="6155443"/>
            <a:ext cx="1368152" cy="400110"/>
          </a:xfrm>
          <a:prstGeom prst="rect">
            <a:avLst/>
          </a:prstGeom>
          <a:noFill/>
        </p:spPr>
        <p:txBody>
          <a:bodyPr wrap="square" rtlCol="0">
            <a:spAutoFit/>
          </a:bodyPr>
          <a:lstStyle/>
          <a:p>
            <a:r>
              <a:rPr lang="ru-RU" dirty="0"/>
              <a:t>25 часов</a:t>
            </a:r>
          </a:p>
        </p:txBody>
      </p:sp>
      <p:sp>
        <p:nvSpPr>
          <p:cNvPr id="11" name="TextBox 10"/>
          <p:cNvSpPr txBox="1"/>
          <p:nvPr/>
        </p:nvSpPr>
        <p:spPr>
          <a:xfrm>
            <a:off x="7488584" y="4110541"/>
            <a:ext cx="1368152" cy="400110"/>
          </a:xfrm>
          <a:prstGeom prst="rect">
            <a:avLst/>
          </a:prstGeom>
          <a:noFill/>
        </p:spPr>
        <p:txBody>
          <a:bodyPr wrap="square" rtlCol="0">
            <a:spAutoFit/>
          </a:bodyPr>
          <a:lstStyle/>
          <a:p>
            <a:r>
              <a:rPr lang="ru-RU" dirty="0"/>
              <a:t>15 часов</a:t>
            </a:r>
          </a:p>
        </p:txBody>
      </p:sp>
    </p:spTree>
    <p:extLst>
      <p:ext uri="{BB962C8B-B14F-4D97-AF65-F5344CB8AC3E}">
        <p14:creationId xmlns:p14="http://schemas.microsoft.com/office/powerpoint/2010/main" val="1086054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10970" y="1388497"/>
            <a:ext cx="3369569" cy="1296144"/>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a:p>
        </p:txBody>
      </p:sp>
      <p:sp>
        <p:nvSpPr>
          <p:cNvPr id="7" name="Прямоугольник 6"/>
          <p:cNvSpPr/>
          <p:nvPr/>
        </p:nvSpPr>
        <p:spPr>
          <a:xfrm flipV="1">
            <a:off x="-1" y="6978903"/>
            <a:ext cx="8712721" cy="365411"/>
          </a:xfrm>
          <a:prstGeom prst="rect">
            <a:avLst/>
          </a:prstGeom>
          <a:solidFill>
            <a:srgbClr val="045447"/>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dirty="0"/>
          </a:p>
        </p:txBody>
      </p:sp>
      <p:sp>
        <p:nvSpPr>
          <p:cNvPr id="9" name="Прямоугольник 8"/>
          <p:cNvSpPr/>
          <p:nvPr/>
        </p:nvSpPr>
        <p:spPr>
          <a:xfrm>
            <a:off x="457384" y="1426571"/>
            <a:ext cx="3895995" cy="1569881"/>
          </a:xfrm>
          <a:prstGeom prst="rect">
            <a:avLst/>
          </a:prstGeom>
        </p:spPr>
        <p:txBody>
          <a:bodyPr wrap="square" lIns="101816" tIns="50909" rIns="101816" bIns="50909">
            <a:spAutoFit/>
          </a:bodyPr>
          <a:lstStyle/>
          <a:p>
            <a:r>
              <a:rPr lang="ru-RU" sz="1100" dirty="0">
                <a:latin typeface="Myriad Pro" pitchFamily="34" charset="0"/>
              </a:rPr>
              <a:t>Одобрена </a:t>
            </a:r>
            <a:endParaRPr lang="en-US" sz="1100" dirty="0">
              <a:latin typeface="Myriad Pro" pitchFamily="34" charset="0"/>
            </a:endParaRPr>
          </a:p>
          <a:p>
            <a:r>
              <a:rPr lang="ru-RU" sz="1100" dirty="0">
                <a:latin typeface="Myriad Pro" pitchFamily="34" charset="0"/>
              </a:rPr>
              <a:t>решением федерального учебно-методического объединения </a:t>
            </a:r>
            <a:br>
              <a:rPr lang="ru-RU" sz="1100" dirty="0">
                <a:latin typeface="Myriad Pro" pitchFamily="34" charset="0"/>
              </a:rPr>
            </a:br>
            <a:r>
              <a:rPr lang="ru-RU" sz="1100" dirty="0">
                <a:latin typeface="Myriad Pro" pitchFamily="34" charset="0"/>
              </a:rPr>
              <a:t>по общему образованию.</a:t>
            </a:r>
          </a:p>
          <a:p>
            <a:r>
              <a:rPr lang="ru-RU" sz="1100" dirty="0">
                <a:latin typeface="Myriad Pro" pitchFamily="34" charset="0"/>
              </a:rPr>
              <a:t>Протокол от 31 января 2018 года № 2/18</a:t>
            </a:r>
          </a:p>
          <a:p>
            <a:endParaRPr lang="en-US" sz="1200" dirty="0">
              <a:latin typeface="Myriad Pro" pitchFamily="34" charset="0"/>
            </a:endParaRPr>
          </a:p>
          <a:p>
            <a:pPr>
              <a:lnSpc>
                <a:spcPts val="1669"/>
              </a:lnSpc>
            </a:pPr>
            <a:endParaRPr lang="ru-RU" sz="1300" dirty="0">
              <a:latin typeface="Myriad Pro" pitchFamily="34" charset="0"/>
            </a:endParaRPr>
          </a:p>
          <a:p>
            <a:pPr>
              <a:lnSpc>
                <a:spcPts val="1669"/>
              </a:lnSpc>
            </a:pPr>
            <a:endParaRPr lang="ru-RU" sz="1300" dirty="0">
              <a:latin typeface="Myriad Pro" pitchFamily="34" charset="0"/>
            </a:endParaRPr>
          </a:p>
        </p:txBody>
      </p:sp>
      <p:sp>
        <p:nvSpPr>
          <p:cNvPr id="10" name="Заголовок 1"/>
          <p:cNvSpPr txBox="1">
            <a:spLocks/>
          </p:cNvSpPr>
          <p:nvPr/>
        </p:nvSpPr>
        <p:spPr>
          <a:xfrm>
            <a:off x="410970" y="280501"/>
            <a:ext cx="8677918" cy="1107996"/>
          </a:xfrm>
          <a:prstGeom prst="rect">
            <a:avLst/>
          </a:prstGeom>
        </p:spPr>
        <p:txBody>
          <a:bodyPr vert="horz" wrap="square" lIns="0" tIns="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400" b="1" cap="all" dirty="0">
                <a:solidFill>
                  <a:srgbClr val="09A789"/>
                </a:solidFill>
                <a:latin typeface="Myriad Pro" pitchFamily="34" charset="0"/>
              </a:rPr>
              <a:t>Примерная программа по учебному предмету</a:t>
            </a:r>
            <a:r>
              <a:rPr lang="ru-RU" sz="1400" cap="all" dirty="0">
                <a:solidFill>
                  <a:srgbClr val="09A789"/>
                </a:solidFill>
                <a:latin typeface="Myriad Pro" pitchFamily="34" charset="0"/>
              </a:rPr>
              <a:t> </a:t>
            </a:r>
            <a:endParaRPr lang="en-US" sz="1400" cap="all" dirty="0">
              <a:solidFill>
                <a:srgbClr val="09A789"/>
              </a:solidFill>
              <a:latin typeface="Myriad Pro" pitchFamily="34" charset="0"/>
            </a:endParaRPr>
          </a:p>
          <a:p>
            <a:pPr algn="l"/>
            <a:r>
              <a:rPr lang="ru-RU" sz="1400" b="1" cap="all" dirty="0">
                <a:latin typeface="Myriad Pro" pitchFamily="34" charset="0"/>
              </a:rPr>
              <a:t>русский родной язык</a:t>
            </a:r>
            <a:br>
              <a:rPr lang="ru-RU" sz="1400" b="1" cap="all" dirty="0">
                <a:latin typeface="Myriad Pro" pitchFamily="34" charset="0"/>
              </a:rPr>
            </a:br>
            <a:r>
              <a:rPr lang="ru-RU" sz="1400" cap="all" dirty="0">
                <a:latin typeface="Myriad Pro" pitchFamily="34" charset="0"/>
              </a:rPr>
              <a:t>для образовательных организаций, реализующих программы </a:t>
            </a:r>
            <a:endParaRPr lang="en-US" sz="1400" cap="all" dirty="0">
              <a:latin typeface="Myriad Pro" pitchFamily="34" charset="0"/>
            </a:endParaRPr>
          </a:p>
          <a:p>
            <a:pPr algn="l"/>
            <a:r>
              <a:rPr lang="ru-RU" sz="1400" b="1" cap="all" dirty="0">
                <a:solidFill>
                  <a:srgbClr val="08A899"/>
                </a:solidFill>
                <a:latin typeface="Myriad Pro" pitchFamily="34" charset="0"/>
              </a:rPr>
              <a:t>основного</a:t>
            </a:r>
            <a:r>
              <a:rPr lang="ru-RU" sz="1400" b="1" cap="all" dirty="0">
                <a:latin typeface="Myriad Pro" pitchFamily="34" charset="0"/>
              </a:rPr>
              <a:t> общего образования</a:t>
            </a:r>
          </a:p>
          <a:p>
            <a:pPr algn="l"/>
            <a:endParaRPr lang="ru-RU" sz="1600" b="1" cap="all" dirty="0">
              <a:latin typeface="Myriad Pro" pitchFamily="34" charset="0"/>
            </a:endParaRP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9929" y="1388496"/>
            <a:ext cx="4877583" cy="3165743"/>
          </a:xfrm>
          <a:prstGeom prst="rect">
            <a:avLst/>
          </a:prstGeom>
          <a:noFill/>
          <a:ln w="9525">
            <a:solidFill>
              <a:srgbClr val="045C47"/>
            </a:solidFill>
            <a:miter lim="800000"/>
            <a:headEnd/>
            <a:tailEnd/>
          </a:ln>
          <a:extLst>
            <a:ext uri="{909E8E84-426E-40DD-AFC4-6F175D3DCCD1}">
              <a14:hiddenFill xmlns:a14="http://schemas.microsoft.com/office/drawing/2010/main">
                <a:solidFill>
                  <a:schemeClr val="accent1"/>
                </a:solidFill>
              </a14:hiddenFill>
            </a:ext>
          </a:extLst>
        </p:spPr>
      </p:pic>
      <p:cxnSp>
        <p:nvCxnSpPr>
          <p:cNvPr id="12" name="Прямая соединительная линия 11"/>
          <p:cNvCxnSpPr/>
          <p:nvPr/>
        </p:nvCxnSpPr>
        <p:spPr>
          <a:xfrm>
            <a:off x="8295049" y="2605258"/>
            <a:ext cx="0" cy="418456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264576" y="2971366"/>
            <a:ext cx="4281609" cy="2800767"/>
          </a:xfrm>
          <a:prstGeom prst="rect">
            <a:avLst/>
          </a:prstGeom>
        </p:spPr>
        <p:txBody>
          <a:bodyPr wrap="square">
            <a:spAutoFit/>
          </a:bodyPr>
          <a:lstStyle/>
          <a:p>
            <a:pPr marL="200425" defTabSz="881868"/>
            <a:r>
              <a:rPr lang="ru-RU" sz="1600" dirty="0">
                <a:latin typeface="Myriad Pro" pitchFamily="34" charset="0"/>
              </a:rPr>
              <a:t>Примерная программа разработана на основе требований </a:t>
            </a:r>
            <a:r>
              <a:rPr lang="ru-RU" sz="1600" i="1" dirty="0">
                <a:latin typeface="Myriad Pro" pitchFamily="34" charset="0"/>
              </a:rPr>
              <a:t>федерального государственного образовательного стандарта </a:t>
            </a:r>
            <a:r>
              <a:rPr lang="ru-RU" sz="1600" b="1" dirty="0">
                <a:solidFill>
                  <a:srgbClr val="FF0000"/>
                </a:solidFill>
                <a:latin typeface="Myriad Pro" pitchFamily="34" charset="0"/>
              </a:rPr>
              <a:t>основного</a:t>
            </a:r>
            <a:r>
              <a:rPr lang="ru-RU" sz="1600" b="1" dirty="0">
                <a:latin typeface="Myriad Pro" pitchFamily="34" charset="0"/>
              </a:rPr>
              <a:t> общего образования </a:t>
            </a:r>
            <a:r>
              <a:rPr lang="ru-RU" sz="1600" dirty="0">
                <a:latin typeface="Myriad Pro" pitchFamily="34" charset="0"/>
              </a:rPr>
              <a:t>к результатам освоения основной образовательной программы основного общего образования </a:t>
            </a:r>
            <a:r>
              <a:rPr lang="ru-RU" sz="1600" i="1" dirty="0">
                <a:latin typeface="Myriad Pro" pitchFamily="34" charset="0"/>
              </a:rPr>
              <a:t>по учебному предмету</a:t>
            </a:r>
            <a:r>
              <a:rPr lang="ru-RU" sz="1600" b="1" i="1" dirty="0">
                <a:latin typeface="Myriad Pro" pitchFamily="34" charset="0"/>
              </a:rPr>
              <a:t> </a:t>
            </a:r>
            <a:r>
              <a:rPr lang="ru-RU" sz="1600" b="1" dirty="0">
                <a:latin typeface="Myriad Pro" pitchFamily="34" charset="0"/>
              </a:rPr>
              <a:t>«Русский </a:t>
            </a:r>
          </a:p>
          <a:p>
            <a:pPr marL="200425" defTabSz="881868"/>
            <a:r>
              <a:rPr lang="ru-RU" sz="1600" b="1" dirty="0">
                <a:latin typeface="Myriad Pro" pitchFamily="34" charset="0"/>
              </a:rPr>
              <a:t>родной язык»</a:t>
            </a:r>
            <a:r>
              <a:rPr lang="ru-RU" sz="1600" dirty="0">
                <a:latin typeface="Myriad Pro" pitchFamily="34" charset="0"/>
              </a:rPr>
              <a:t>,</a:t>
            </a:r>
            <a:r>
              <a:rPr lang="ru-RU" sz="1600" b="1" dirty="0">
                <a:latin typeface="Myriad Pro" pitchFamily="34" charset="0"/>
              </a:rPr>
              <a:t> </a:t>
            </a:r>
            <a:r>
              <a:rPr lang="ru-RU" sz="1600" dirty="0">
                <a:latin typeface="Myriad Pro" pitchFamily="34" charset="0"/>
              </a:rPr>
              <a:t>входящему </a:t>
            </a:r>
            <a:r>
              <a:rPr lang="ru-RU" sz="1600" i="1" dirty="0">
                <a:latin typeface="Myriad Pro" pitchFamily="34" charset="0"/>
              </a:rPr>
              <a:t>в образовательную область </a:t>
            </a:r>
            <a:r>
              <a:rPr lang="ru-RU" sz="1600" b="1" dirty="0">
                <a:latin typeface="Myriad Pro" pitchFamily="34" charset="0"/>
              </a:rPr>
              <a:t>«Родной язык и  родная литература»</a:t>
            </a:r>
            <a:r>
              <a:rPr lang="ru-RU" sz="1600" dirty="0">
                <a:latin typeface="Myriad Pro" pitchFamily="34" charset="0"/>
              </a:rPr>
              <a:t>.</a:t>
            </a:r>
          </a:p>
        </p:txBody>
      </p:sp>
      <p:sp>
        <p:nvSpPr>
          <p:cNvPr id="15" name="TextBox 14"/>
          <p:cNvSpPr txBox="1"/>
          <p:nvPr/>
        </p:nvSpPr>
        <p:spPr>
          <a:xfrm>
            <a:off x="20619" y="7072941"/>
            <a:ext cx="8358028" cy="256701"/>
          </a:xfrm>
          <a:prstGeom prst="rect">
            <a:avLst/>
          </a:prstGeom>
          <a:noFill/>
        </p:spPr>
        <p:txBody>
          <a:bodyPr wrap="square" lIns="101816" tIns="50909" rIns="101816" bIns="50909" rtlCol="0">
            <a:spAutoFit/>
          </a:bodyPr>
          <a:lstStyle/>
          <a:p>
            <a:r>
              <a:rPr lang="ru-RU" sz="1000" b="1" cap="all" spc="45" dirty="0">
                <a:solidFill>
                  <a:schemeClr val="bg1"/>
                </a:solidFill>
                <a:latin typeface="Constantia" panose="02030602050306030303" pitchFamily="18" charset="0"/>
              </a:rPr>
              <a:t>Разработка примерных рабочих программ по учебному предмету «русский родной язык»</a:t>
            </a:r>
            <a:endParaRPr lang="ru-RU" sz="1000" b="1" spc="45" dirty="0"/>
          </a:p>
        </p:txBody>
      </p:sp>
      <p:sp>
        <p:nvSpPr>
          <p:cNvPr id="13" name="Прямоугольник 12"/>
          <p:cNvSpPr/>
          <p:nvPr/>
        </p:nvSpPr>
        <p:spPr>
          <a:xfrm>
            <a:off x="4737448" y="4629809"/>
            <a:ext cx="5038725" cy="2031325"/>
          </a:xfrm>
          <a:prstGeom prst="rect">
            <a:avLst/>
          </a:prstGeom>
        </p:spPr>
        <p:txBody>
          <a:bodyPr>
            <a:spAutoFit/>
          </a:bodyPr>
          <a:lstStyle/>
          <a:p>
            <a:r>
              <a:rPr lang="ru-RU" sz="1400" dirty="0">
                <a:latin typeface="Myriad Pro" pitchFamily="34" charset="0"/>
              </a:rPr>
              <a:t>Программа по русскому языку для 5–9 классов  составлена на основе требований к предметным результатам освоения основной образовательной программы, представленной в ФГОС основного общего образования, и рассчитана на общую учебную нагрузку в объеме </a:t>
            </a:r>
            <a:r>
              <a:rPr lang="ru-RU" sz="1400" b="1" dirty="0">
                <a:latin typeface="Myriad Pro" pitchFamily="34" charset="0"/>
              </a:rPr>
              <a:t>245 часов:</a:t>
            </a:r>
          </a:p>
          <a:p>
            <a:r>
              <a:rPr lang="ru-RU" sz="1400" dirty="0">
                <a:latin typeface="Myriad Pro" pitchFamily="34" charset="0"/>
              </a:rPr>
              <a:t>по</a:t>
            </a:r>
            <a:r>
              <a:rPr lang="ru-RU" sz="1400" b="1" dirty="0">
                <a:latin typeface="Myriad Pro" pitchFamily="34" charset="0"/>
              </a:rPr>
              <a:t> 70 </a:t>
            </a:r>
            <a:r>
              <a:rPr lang="ru-RU" sz="1400" dirty="0">
                <a:latin typeface="Myriad Pro" pitchFamily="34" charset="0"/>
              </a:rPr>
              <a:t>часов  в </a:t>
            </a:r>
            <a:r>
              <a:rPr lang="ru-RU" sz="1400" b="1" dirty="0">
                <a:latin typeface="Myriad Pro" pitchFamily="34" charset="0"/>
              </a:rPr>
              <a:t>5, 6 классах     (2 часа в неделю)</a:t>
            </a:r>
          </a:p>
          <a:p>
            <a:r>
              <a:rPr lang="ru-RU" sz="1400" dirty="0">
                <a:latin typeface="Myriad Pro" pitchFamily="34" charset="0"/>
              </a:rPr>
              <a:t>по </a:t>
            </a:r>
            <a:r>
              <a:rPr lang="ru-RU" sz="1400" b="1" dirty="0">
                <a:latin typeface="Myriad Pro" pitchFamily="34" charset="0"/>
              </a:rPr>
              <a:t>35</a:t>
            </a:r>
            <a:r>
              <a:rPr lang="ru-RU" sz="1400" dirty="0">
                <a:latin typeface="Myriad Pro" pitchFamily="34" charset="0"/>
              </a:rPr>
              <a:t> часов  в </a:t>
            </a:r>
            <a:r>
              <a:rPr lang="ru-RU" sz="1400" b="1" dirty="0">
                <a:latin typeface="Myriad Pro" pitchFamily="34" charset="0"/>
              </a:rPr>
              <a:t>7, 8, 9 классах (1 час в неделю)</a:t>
            </a:r>
          </a:p>
          <a:p>
            <a:endParaRPr lang="ru-RU" sz="1400" dirty="0">
              <a:latin typeface="Myriad Pro" pitchFamily="34" charset="0"/>
            </a:endParaRPr>
          </a:p>
        </p:txBody>
      </p:sp>
    </p:spTree>
    <p:extLst>
      <p:ext uri="{BB962C8B-B14F-4D97-AF65-F5344CB8AC3E}">
        <p14:creationId xmlns:p14="http://schemas.microsoft.com/office/powerpoint/2010/main" val="1119076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p:txBody>
          <a:bodyPr/>
          <a:lstStyle/>
          <a:p>
            <a:endParaRPr lang="ru-RU"/>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1880" y="233760"/>
            <a:ext cx="6572250" cy="2381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24" y="2970064"/>
            <a:ext cx="8538146"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34498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308" y="1"/>
            <a:ext cx="5400600" cy="7380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Объект 3"/>
          <p:cNvSpPr>
            <a:spLocks noGrp="1"/>
          </p:cNvSpPr>
          <p:nvPr>
            <p:ph idx="1"/>
          </p:nvPr>
        </p:nvSpPr>
        <p:spPr/>
        <p:txBody>
          <a:bodyPr/>
          <a:lstStyle/>
          <a:p>
            <a:endParaRPr lang="ru-RU"/>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768" y="233760"/>
            <a:ext cx="4860540" cy="5877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72501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08" y="0"/>
            <a:ext cx="4664864" cy="6930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272" y="89745"/>
            <a:ext cx="5553046" cy="7290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9130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3768" y="233760"/>
            <a:ext cx="4536504" cy="7056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272" y="89744"/>
            <a:ext cx="5434548" cy="7290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9701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 y="0"/>
            <a:ext cx="5111588" cy="7380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2319" y="1"/>
            <a:ext cx="5007291" cy="7380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75938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265" y="7281"/>
            <a:ext cx="5112567" cy="7373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303" y="7281"/>
            <a:ext cx="5112321" cy="5771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3771" y="5778376"/>
            <a:ext cx="4761384" cy="1601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96832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848" y="161752"/>
            <a:ext cx="6244962"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069" y="2226198"/>
            <a:ext cx="6451039" cy="5175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37001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00721"/>
            <a:ext cx="4520307" cy="5279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271"/>
            <a:ext cx="4752281" cy="207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296" y="-1791"/>
            <a:ext cx="5083696" cy="6212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3745" y="6210424"/>
            <a:ext cx="4708798" cy="983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65068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76" y="1457896"/>
            <a:ext cx="60579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0472" y="4914280"/>
            <a:ext cx="3350763" cy="2133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0472" y="1663948"/>
            <a:ext cx="3259833" cy="1799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4488" y="3443173"/>
            <a:ext cx="3125528" cy="38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76167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952" y="233760"/>
            <a:ext cx="6381750"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09" y="2898056"/>
            <a:ext cx="8712968"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1775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Прямоугольник 6"/>
          <p:cNvSpPr/>
          <p:nvPr/>
        </p:nvSpPr>
        <p:spPr>
          <a:xfrm rot="10800000" flipV="1">
            <a:off x="0" y="6996295"/>
            <a:ext cx="8295049" cy="365411"/>
          </a:xfrm>
          <a:prstGeom prst="rect">
            <a:avLst/>
          </a:prstGeom>
          <a:solidFill>
            <a:srgbClr val="045447"/>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r>
              <a:rPr lang="ru-RU" sz="1000" b="1" cap="all" spc="45" dirty="0">
                <a:solidFill>
                  <a:schemeClr val="bg1"/>
                </a:solidFill>
                <a:latin typeface="Constantia" panose="02030602050306030303" pitchFamily="18" charset="0"/>
              </a:rPr>
              <a:t>УМК  для Курса  русского родного языка в начальной школе</a:t>
            </a:r>
          </a:p>
        </p:txBody>
      </p:sp>
      <p:sp>
        <p:nvSpPr>
          <p:cNvPr id="8" name="Заголовок 1"/>
          <p:cNvSpPr txBox="1">
            <a:spLocks/>
          </p:cNvSpPr>
          <p:nvPr/>
        </p:nvSpPr>
        <p:spPr>
          <a:xfrm>
            <a:off x="7818746" y="7022298"/>
            <a:ext cx="476303" cy="552576"/>
          </a:xfrm>
          <a:prstGeom prst="rect">
            <a:avLst/>
          </a:prstGeom>
        </p:spPr>
        <p:txBody>
          <a:bodyPr vert="horz" lIns="101816" tIns="50909" rIns="101816" bIns="50909"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ru-RU" sz="1100" b="1" cap="all" dirty="0">
              <a:solidFill>
                <a:schemeClr val="bg1"/>
              </a:solidFill>
              <a:latin typeface="Century Gothic" panose="020B0502020202020204" pitchFamily="34" charset="0"/>
            </a:endParaRPr>
          </a:p>
        </p:txBody>
      </p:sp>
      <p:pic>
        <p:nvPicPr>
          <p:cNvPr id="14" name="Рисунок 1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647825" y="4540181"/>
            <a:ext cx="1008112" cy="1548970"/>
          </a:xfrm>
          <a:prstGeom prst="rect">
            <a:avLst/>
          </a:prstGeom>
          <a:ln>
            <a:solidFill>
              <a:schemeClr val="tx1"/>
            </a:solidFill>
          </a:ln>
          <a:effectLst>
            <a:outerShdw sx="1000" sy="1000" algn="tl" rotWithShape="0">
              <a:srgbClr val="333333"/>
            </a:outerShdw>
          </a:effectLst>
        </p:spPr>
      </p:pic>
      <p:pic>
        <p:nvPicPr>
          <p:cNvPr id="20" name="Picture 2" descr="\\arkansas.msk.prosv.ru\From red\презентации\Обложки Русский родной язык\RR_YZIK _2.jpg"/>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0031" y="4526086"/>
            <a:ext cx="1046007" cy="1553984"/>
          </a:xfrm>
          <a:prstGeom prst="rect">
            <a:avLst/>
          </a:prstGeom>
          <a:ln>
            <a:solidFill>
              <a:schemeClr val="tx1"/>
            </a:solidFill>
          </a:ln>
          <a:effectLst>
            <a:outerShdw sx="1000" sy="1000" algn="tl" rotWithShape="0">
              <a:srgbClr val="333333"/>
            </a:outerShdw>
          </a:effectLst>
          <a:extLst>
            <a:ext uri="{909E8E84-426E-40DD-AFC4-6F175D3DCCD1}">
              <a14:hiddenFill xmlns:a14="http://schemas.microsoft.com/office/drawing/2010/main">
                <a:solidFill>
                  <a:srgbClr val="FFFFFF"/>
                </a:solidFill>
              </a14:hiddenFill>
            </a:ext>
          </a:extLst>
        </p:spPr>
      </p:pic>
      <p:pic>
        <p:nvPicPr>
          <p:cNvPr id="21" name="Picture 4" descr="\\arkansas.msk.prosv.ru\From red\презентации\Обложки Русский родной язык\RR_YZIK _4.jp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6601" y="4526086"/>
            <a:ext cx="969446" cy="1530953"/>
          </a:xfrm>
          <a:prstGeom prst="rect">
            <a:avLst/>
          </a:prstGeom>
          <a:ln>
            <a:solidFill>
              <a:schemeClr val="tx1"/>
            </a:solidFill>
          </a:ln>
          <a:effectLst>
            <a:outerShdw sx="1000" sy="1000" algn="tl" rotWithShape="0">
              <a:srgbClr val="333333"/>
            </a:outerShdw>
          </a:effectLst>
          <a:extLst>
            <a:ext uri="{909E8E84-426E-40DD-AFC4-6F175D3DCCD1}">
              <a14:hiddenFill xmlns:a14="http://schemas.microsoft.com/office/drawing/2010/main">
                <a:solidFill>
                  <a:srgbClr val="FFFFFF"/>
                </a:solidFill>
              </a14:hiddenFill>
            </a:ext>
          </a:extLst>
        </p:spPr>
      </p:pic>
      <p:pic>
        <p:nvPicPr>
          <p:cNvPr id="22" name="Picture 3" descr="\\arkansas.msk.prosv.ru\From red\презентации\Обложки Русский родной язык\RR_YZIK _3.jpg"/>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5289" y="4534879"/>
            <a:ext cx="995297" cy="1545192"/>
          </a:xfrm>
          <a:prstGeom prst="rect">
            <a:avLst/>
          </a:prstGeom>
          <a:ln>
            <a:solidFill>
              <a:schemeClr val="tx1"/>
            </a:solidFill>
          </a:ln>
          <a:effectLst>
            <a:outerShdw sx="1000" sy="1000" algn="tl" rotWithShape="0">
              <a:srgbClr val="333333"/>
            </a:outerShdw>
          </a:effectLst>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304607" y="305768"/>
            <a:ext cx="5887833" cy="1169551"/>
          </a:xfrm>
          <a:prstGeom prst="rect">
            <a:avLst/>
          </a:prstGeom>
        </p:spPr>
        <p:txBody>
          <a:bodyPr wrap="square">
            <a:spAutoFit/>
          </a:bodyPr>
          <a:lstStyle/>
          <a:p>
            <a:r>
              <a:rPr lang="ru-RU" sz="1400" b="1" cap="all" dirty="0">
                <a:solidFill>
                  <a:srgbClr val="09A789"/>
                </a:solidFill>
                <a:latin typeface="Myriad Pro" pitchFamily="34" charset="0"/>
                <a:ea typeface="+mj-ea"/>
                <a:cs typeface="+mj-cs"/>
              </a:rPr>
              <a:t>Примерная рабочая программа по учебному предмету </a:t>
            </a:r>
            <a:endParaRPr lang="en-US" sz="1400" b="1" cap="all" dirty="0">
              <a:solidFill>
                <a:srgbClr val="09A789"/>
              </a:solidFill>
              <a:latin typeface="Myriad Pro" pitchFamily="34" charset="0"/>
              <a:ea typeface="+mj-ea"/>
              <a:cs typeface="+mj-cs"/>
            </a:endParaRPr>
          </a:p>
          <a:p>
            <a:r>
              <a:rPr lang="ru-RU" sz="1400" b="1" cap="all" dirty="0">
                <a:latin typeface="Myriad Pro" pitchFamily="34" charset="0"/>
                <a:ea typeface="+mj-ea"/>
                <a:cs typeface="+mj-cs"/>
              </a:rPr>
              <a:t>русский родной язык</a:t>
            </a:r>
            <a:br>
              <a:rPr lang="ru-RU" sz="1400" b="1" cap="all" dirty="0">
                <a:solidFill>
                  <a:srgbClr val="09A789"/>
                </a:solidFill>
                <a:latin typeface="Myriad Pro" pitchFamily="34" charset="0"/>
                <a:ea typeface="+mj-ea"/>
                <a:cs typeface="+mj-cs"/>
              </a:rPr>
            </a:br>
            <a:r>
              <a:rPr lang="ru-RU" sz="1400" cap="all" dirty="0">
                <a:latin typeface="Myriad Pro" pitchFamily="34" charset="0"/>
                <a:ea typeface="+mj-ea"/>
                <a:cs typeface="+mj-cs"/>
              </a:rPr>
              <a:t>для образовательных организаций, </a:t>
            </a:r>
          </a:p>
          <a:p>
            <a:r>
              <a:rPr lang="ru-RU" sz="1400" cap="all" dirty="0">
                <a:latin typeface="Myriad Pro" pitchFamily="34" charset="0"/>
                <a:ea typeface="+mj-ea"/>
                <a:cs typeface="+mj-cs"/>
              </a:rPr>
              <a:t>реализующих программы  </a:t>
            </a:r>
            <a:r>
              <a:rPr lang="ru-RU" sz="1400" b="1" cap="all" dirty="0">
                <a:solidFill>
                  <a:srgbClr val="08A899"/>
                </a:solidFill>
                <a:latin typeface="Myriad Pro" pitchFamily="34" charset="0"/>
                <a:ea typeface="+mj-ea"/>
                <a:cs typeface="+mj-cs"/>
              </a:rPr>
              <a:t>начального</a:t>
            </a:r>
            <a:r>
              <a:rPr lang="ru-RU" sz="1400" b="1" cap="all" dirty="0">
                <a:latin typeface="Myriad Pro" pitchFamily="34" charset="0"/>
                <a:ea typeface="+mj-ea"/>
                <a:cs typeface="+mj-cs"/>
              </a:rPr>
              <a:t> </a:t>
            </a:r>
          </a:p>
          <a:p>
            <a:r>
              <a:rPr lang="ru-RU" sz="1400" b="1" cap="all" dirty="0">
                <a:latin typeface="Myriad Pro" pitchFamily="34" charset="0"/>
                <a:ea typeface="+mj-ea"/>
                <a:cs typeface="+mj-cs"/>
              </a:rPr>
              <a:t>общего образования                                                              </a:t>
            </a:r>
          </a:p>
        </p:txBody>
      </p:sp>
      <p:sp>
        <p:nvSpPr>
          <p:cNvPr id="3" name="Прямоугольник 2"/>
          <p:cNvSpPr/>
          <p:nvPr/>
        </p:nvSpPr>
        <p:spPr>
          <a:xfrm>
            <a:off x="518280" y="1415792"/>
            <a:ext cx="4649993" cy="2800767"/>
          </a:xfrm>
          <a:prstGeom prst="rect">
            <a:avLst/>
          </a:prstGeom>
        </p:spPr>
        <p:txBody>
          <a:bodyPr wrap="square">
            <a:spAutoFit/>
          </a:bodyPr>
          <a:lstStyle/>
          <a:p>
            <a:pPr marL="200425" defTabSz="881868">
              <a:spcBef>
                <a:spcPts val="668"/>
              </a:spcBef>
              <a:spcAft>
                <a:spcPts val="668"/>
              </a:spcAft>
            </a:pPr>
            <a:r>
              <a:rPr lang="ru-RU" sz="1600" dirty="0">
                <a:latin typeface="Myriad Pro" pitchFamily="34" charset="0"/>
              </a:rPr>
              <a:t>Примерная программа разработана  на основе требований </a:t>
            </a:r>
            <a:r>
              <a:rPr lang="ru-RU" sz="1600" i="1" dirty="0">
                <a:latin typeface="Myriad Pro" pitchFamily="34" charset="0"/>
              </a:rPr>
              <a:t>федерального государственного образовательного стандарта </a:t>
            </a:r>
            <a:r>
              <a:rPr lang="ru-RU" sz="1600" b="1" dirty="0">
                <a:latin typeface="Myriad Pro" pitchFamily="34" charset="0"/>
              </a:rPr>
              <a:t>начального общего образования</a:t>
            </a:r>
            <a:r>
              <a:rPr lang="ru-RU" sz="1600" dirty="0">
                <a:latin typeface="Myriad Pro" pitchFamily="34" charset="0"/>
              </a:rPr>
              <a:t> к результатам освоения основной образовательной программы начального общего образования </a:t>
            </a:r>
            <a:r>
              <a:rPr lang="ru-RU" sz="1600" i="1" dirty="0">
                <a:latin typeface="Myriad Pro" pitchFamily="34" charset="0"/>
              </a:rPr>
              <a:t>по учебному предмету </a:t>
            </a:r>
            <a:r>
              <a:rPr lang="ru-RU" sz="1600" b="1" dirty="0">
                <a:latin typeface="Myriad Pro" pitchFamily="34" charset="0"/>
              </a:rPr>
              <a:t>«Русский родной язык</a:t>
            </a:r>
            <a:r>
              <a:rPr lang="ru-RU" sz="1600" dirty="0">
                <a:latin typeface="Myriad Pro" pitchFamily="34" charset="0"/>
              </a:rPr>
              <a:t>», входящему </a:t>
            </a:r>
            <a:r>
              <a:rPr lang="ru-RU" sz="1600" i="1" dirty="0">
                <a:latin typeface="Myriad Pro" pitchFamily="34" charset="0"/>
              </a:rPr>
              <a:t>в образовательную область </a:t>
            </a:r>
            <a:r>
              <a:rPr lang="ru-RU" sz="1600" b="1" dirty="0">
                <a:latin typeface="Myriad Pro" pitchFamily="34" charset="0"/>
              </a:rPr>
              <a:t>«Родной язык и  родная литература».</a:t>
            </a:r>
          </a:p>
        </p:txBody>
      </p:sp>
      <p:pic>
        <p:nvPicPr>
          <p:cNvPr id="102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02409" y="89744"/>
            <a:ext cx="3811232" cy="244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40312" y="2898056"/>
            <a:ext cx="5040313"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Овал 1"/>
          <p:cNvSpPr/>
          <p:nvPr/>
        </p:nvSpPr>
        <p:spPr>
          <a:xfrm>
            <a:off x="7416576" y="1241872"/>
            <a:ext cx="1512168" cy="576064"/>
          </a:xfrm>
          <a:prstGeom prst="ellipse">
            <a:avLst/>
          </a:prstGeom>
          <a:noFill/>
          <a:ln>
            <a:solidFill>
              <a:srgbClr val="09A7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6306577" y="2249984"/>
            <a:ext cx="3707063" cy="432048"/>
          </a:xfrm>
          <a:prstGeom prst="ellipse">
            <a:avLst/>
          </a:prstGeom>
          <a:noFill/>
          <a:ln>
            <a:solidFill>
              <a:srgbClr val="09A7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348784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28" y="291121"/>
            <a:ext cx="4969992" cy="5102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304" y="1"/>
            <a:ext cx="5084138" cy="7380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67097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8513" y="89744"/>
            <a:ext cx="5943600" cy="7290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83548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08" y="305768"/>
            <a:ext cx="4752528" cy="6424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312" y="1241872"/>
            <a:ext cx="4464496"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41194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9938" y="817563"/>
            <a:ext cx="6000750" cy="574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96458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098203"/>
            <a:ext cx="6057900" cy="2303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888" y="377776"/>
            <a:ext cx="600075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6416" y="1229619"/>
            <a:ext cx="3956099"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900" y="3690144"/>
            <a:ext cx="6162675"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1438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endParaRPr lang="ru-RU"/>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896" y="305768"/>
            <a:ext cx="6496050"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068" y="3037862"/>
            <a:ext cx="7919707" cy="2956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93957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3768" y="377776"/>
            <a:ext cx="6181725"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599" y="1961952"/>
            <a:ext cx="5543550" cy="74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2970064"/>
            <a:ext cx="4680520"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4358" y="2811215"/>
            <a:ext cx="4464249" cy="3575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24461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768" y="665808"/>
            <a:ext cx="6162675"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79971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08" y="953840"/>
            <a:ext cx="5600700"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033" y="4397622"/>
            <a:ext cx="581025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9282" y="2177976"/>
            <a:ext cx="3618309" cy="1871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847055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031" y="295554"/>
            <a:ext cx="9072563" cy="802302"/>
          </a:xfrm>
        </p:spPr>
        <p:txBody>
          <a:bodyPr>
            <a:normAutofit fontScale="90000"/>
          </a:bodyPr>
          <a:lstStyle/>
          <a:p>
            <a:r>
              <a:rPr lang="ru-RU" sz="2800" b="1" dirty="0">
                <a:solidFill>
                  <a:srgbClr val="08A899"/>
                </a:solidFill>
              </a:rPr>
              <a:t>Содержание учебного предмета «Русский родной язык» </a:t>
            </a:r>
            <a:br>
              <a:rPr lang="ru-RU" sz="2800" b="1" dirty="0">
                <a:solidFill>
                  <a:srgbClr val="08A899"/>
                </a:solidFill>
              </a:rPr>
            </a:br>
            <a:r>
              <a:rPr lang="ru-RU" sz="2800" b="1" dirty="0">
                <a:solidFill>
                  <a:srgbClr val="08A899"/>
                </a:solidFill>
              </a:rPr>
              <a:t>Третий год обучения (68 ч)</a:t>
            </a:r>
            <a:endParaRPr lang="ru-RU" sz="2800" dirty="0">
              <a:solidFill>
                <a:srgbClr val="08A899"/>
              </a:solidFill>
            </a:endParaRPr>
          </a:p>
        </p:txBody>
      </p:sp>
      <p:sp>
        <p:nvSpPr>
          <p:cNvPr id="3" name="Объект 2"/>
          <p:cNvSpPr>
            <a:spLocks noGrp="1"/>
          </p:cNvSpPr>
          <p:nvPr>
            <p:ph idx="1"/>
          </p:nvPr>
        </p:nvSpPr>
        <p:spPr>
          <a:xfrm>
            <a:off x="1" y="1025849"/>
            <a:ext cx="9576594" cy="6264696"/>
          </a:xfrm>
        </p:spPr>
        <p:txBody>
          <a:bodyPr>
            <a:normAutofit lnSpcReduction="10000"/>
          </a:bodyPr>
          <a:lstStyle/>
          <a:p>
            <a:pPr marL="0" indent="0" algn="just">
              <a:buNone/>
            </a:pPr>
            <a:r>
              <a:rPr lang="ru-RU" sz="1200" b="1" dirty="0">
                <a:solidFill>
                  <a:srgbClr val="08A899"/>
                </a:solidFill>
              </a:rPr>
              <a:t>Раздел 1. Русский язык: прошлое и настоящее (25 часов)</a:t>
            </a:r>
            <a:endParaRPr lang="ru-RU" sz="1200" dirty="0">
              <a:solidFill>
                <a:srgbClr val="08A899"/>
              </a:solidFill>
            </a:endParaRPr>
          </a:p>
          <a:p>
            <a:pPr marL="0" indent="0">
              <a:buNone/>
            </a:pPr>
            <a:r>
              <a:rPr lang="ru-RU" sz="1200" dirty="0"/>
              <a:t>Слова, связанные с особенностями мировосприятия и отношений  между людьми (например, </a:t>
            </a:r>
            <a:r>
              <a:rPr lang="ru-RU" sz="1200" i="1" dirty="0"/>
              <a:t>правда – ложь, друг – недруг, брат – братство – побратим</a:t>
            </a:r>
            <a:r>
              <a:rPr lang="ru-RU" sz="1200" dirty="0"/>
              <a:t>).</a:t>
            </a:r>
          </a:p>
          <a:p>
            <a:pPr marL="0" indent="0">
              <a:buNone/>
            </a:pPr>
            <a:r>
              <a:rPr lang="ru-RU" sz="1200" dirty="0"/>
              <a:t>Слова, называющие природные явления и растения (например, образные названия ветра, дождя, снега; названия растений).</a:t>
            </a:r>
          </a:p>
          <a:p>
            <a:pPr marL="0" indent="0">
              <a:buNone/>
            </a:pPr>
            <a:r>
              <a:rPr lang="ru-RU" sz="1200" dirty="0"/>
              <a:t>Слова, называющие предметы и явления традиционной русской культуры: слова, называющие занятия людей (например, </a:t>
            </a:r>
            <a:r>
              <a:rPr lang="ru-RU" sz="1200" i="1" dirty="0"/>
              <a:t>ямщик, извозчик, коробейник, лавочник</a:t>
            </a:r>
            <a:r>
              <a:rPr lang="ru-RU" sz="1200" dirty="0"/>
              <a:t>). </a:t>
            </a:r>
          </a:p>
          <a:p>
            <a:pPr marL="0" indent="0">
              <a:buNone/>
            </a:pPr>
            <a:r>
              <a:rPr lang="ru-RU" sz="1200" dirty="0"/>
              <a:t>Слова, обозначающие предметы традиционной русской культуры: слова, называющие музыкальные инструменты (например, </a:t>
            </a:r>
            <a:r>
              <a:rPr lang="ru-RU" sz="1200" i="1" dirty="0"/>
              <a:t>балалайка, гусли, гармонь</a:t>
            </a:r>
            <a:r>
              <a:rPr lang="ru-RU" sz="1200" dirty="0"/>
              <a:t>). </a:t>
            </a:r>
          </a:p>
          <a:p>
            <a:pPr marL="0" indent="0">
              <a:buNone/>
            </a:pPr>
            <a:r>
              <a:rPr lang="ru-RU" sz="1200" dirty="0"/>
              <a:t>Русские традиционные сказочные образы, эпитеты и сравнения (например, </a:t>
            </a:r>
            <a:r>
              <a:rPr lang="ru-RU" sz="1200" i="1" dirty="0"/>
              <a:t>Снегурочка, дубрава, сокол, соловей, зорька, солнце</a:t>
            </a:r>
            <a:r>
              <a:rPr lang="ru-RU" sz="1200" dirty="0"/>
              <a:t> и т. п.): уточнение значений, наблюдение за использованием в произведениях фольклора и художественной литературы.  </a:t>
            </a:r>
          </a:p>
          <a:p>
            <a:pPr marL="0" indent="0">
              <a:buNone/>
            </a:pPr>
            <a:r>
              <a:rPr lang="ru-RU" sz="1200" dirty="0"/>
              <a:t>Названия старинных русских городов, сведения о происхождении этих названий. </a:t>
            </a:r>
          </a:p>
          <a:p>
            <a:pPr marL="0" indent="0">
              <a:buNone/>
            </a:pPr>
            <a:r>
              <a:rPr lang="ru-RU" sz="1200" dirty="0"/>
              <a:t>Проектные задания: «Откуда в русском языке эта фамилия»; «История моего имени и фамилии» (приобретение опыта поиска информации о происхождении слов).</a:t>
            </a:r>
          </a:p>
          <a:p>
            <a:pPr marL="0" indent="0">
              <a:buNone/>
            </a:pPr>
            <a:r>
              <a:rPr lang="ru-RU" sz="1200" b="1" dirty="0">
                <a:solidFill>
                  <a:srgbClr val="08A899"/>
                </a:solidFill>
              </a:rPr>
              <a:t>Раздел 2. Язык в действии (15 часов)</a:t>
            </a:r>
            <a:endParaRPr lang="ru-RU" sz="1200" dirty="0">
              <a:solidFill>
                <a:srgbClr val="08A899"/>
              </a:solidFill>
            </a:endParaRPr>
          </a:p>
          <a:p>
            <a:pPr marL="0" indent="0">
              <a:buNone/>
            </a:pPr>
            <a:r>
              <a:rPr lang="ru-RU" sz="1200" dirty="0"/>
              <a:t>Как правильно произносить слова (пропедевтическая работа по предупреждению ошибок в произношении слов в речи).</a:t>
            </a:r>
          </a:p>
          <a:p>
            <a:pPr marL="0" indent="0">
              <a:buNone/>
            </a:pPr>
            <a:r>
              <a:rPr lang="ru-RU" sz="1200" dirty="0"/>
              <a:t>Многообразие суффиксов, позволяющих выразить различные оттенки значения и различную оценку, как специфика русского языка  (например, </a:t>
            </a:r>
            <a:r>
              <a:rPr lang="ru-RU" sz="1200" i="1" dirty="0"/>
              <a:t>книга, книжка, книжечка, книжица, книжонка, книжища; заяц, зайчик, зайчонок, зайчишка, заинька</a:t>
            </a:r>
            <a:r>
              <a:rPr lang="ru-RU" sz="1200" dirty="0"/>
              <a:t> и т. п.) (на практическом уровне). </a:t>
            </a:r>
          </a:p>
          <a:p>
            <a:pPr marL="0" indent="0">
              <a:buNone/>
            </a:pPr>
            <a:r>
              <a:rPr lang="ru-RU" sz="1200" dirty="0"/>
              <a:t>Специфика грамматических категорий русского языка (например, категории рода, падежа имён существительных). Практическое овладение нормами употребления отдельных грамматических форм имен существительных. Словоизменение отдельных форм множественного числа имен существительных (например, родительный падеж множественного числа слов) (на практическом уровне). Практическое овладение нормами правильного и точного употребления предлогов, образования предложно-падежных форм существительных (предлоги с пространственным значением) (на практическом уровне).  Существительные, имеющие только форму единственного или только форму множественного числа (в рамках изученного).</a:t>
            </a:r>
          </a:p>
          <a:p>
            <a:pPr marL="0" indent="0">
              <a:buNone/>
            </a:pPr>
            <a:r>
              <a:rPr lang="ru-RU" sz="1200" dirty="0"/>
              <a:t>Совершенствование навыков орфографического оформления текста. </a:t>
            </a:r>
          </a:p>
          <a:p>
            <a:pPr marL="0" indent="0">
              <a:buNone/>
            </a:pPr>
            <a:r>
              <a:rPr lang="ru-RU" sz="1200" b="1" dirty="0">
                <a:solidFill>
                  <a:srgbClr val="08A899"/>
                </a:solidFill>
              </a:rPr>
              <a:t>Раздел 3. Секреты речи и текста (25 часов)</a:t>
            </a:r>
            <a:endParaRPr lang="ru-RU" sz="1200" dirty="0">
              <a:solidFill>
                <a:srgbClr val="08A899"/>
              </a:solidFill>
            </a:endParaRPr>
          </a:p>
          <a:p>
            <a:pPr marL="0" indent="0">
              <a:buNone/>
            </a:pPr>
            <a:r>
              <a:rPr lang="ru-RU" sz="1100" dirty="0"/>
              <a:t>Особенности устного выступления. </a:t>
            </a:r>
          </a:p>
          <a:p>
            <a:pPr marL="0" indent="0">
              <a:buNone/>
            </a:pPr>
            <a:r>
              <a:rPr lang="ru-RU" sz="1100" dirty="0"/>
              <a:t>Создание текстов-повествований: о путешествии по городам; об участии в мастер-классах, связанных с народными промыслами. </a:t>
            </a:r>
          </a:p>
          <a:p>
            <a:pPr marL="0" indent="0">
              <a:buNone/>
            </a:pPr>
            <a:r>
              <a:rPr lang="ru-RU" sz="1100" dirty="0"/>
              <a:t>Создание текстов-рассуждений с использованием различных способов аргументации (в рамках изученного).</a:t>
            </a:r>
          </a:p>
          <a:p>
            <a:pPr marL="0" indent="0">
              <a:buNone/>
            </a:pPr>
            <a:r>
              <a:rPr lang="ru-RU" sz="1100" dirty="0"/>
              <a:t>Редактирование предложенных текстов с целью совершенствования их содержания и формы (в пределах изученного в основном курсе).</a:t>
            </a:r>
          </a:p>
          <a:p>
            <a:pPr marL="0" indent="0">
              <a:buNone/>
            </a:pPr>
            <a:r>
              <a:rPr lang="ru-RU" sz="1100" dirty="0"/>
              <a:t>Языковые особенности текстов фольклора и художественных текстов или их фрагментов (народных и литературных сказок, рассказов, загадок, пословиц, притч и т. п.).</a:t>
            </a:r>
          </a:p>
          <a:p>
            <a:pPr marL="0" indent="0">
              <a:buNone/>
            </a:pPr>
            <a:r>
              <a:rPr lang="ru-RU" sz="1200" b="1" dirty="0">
                <a:solidFill>
                  <a:srgbClr val="08A899"/>
                </a:solidFill>
              </a:rPr>
              <a:t>Резерв учебного времени – 3 ч.</a:t>
            </a:r>
            <a:endParaRPr lang="ru-RU" sz="1200" dirty="0">
              <a:solidFill>
                <a:srgbClr val="08A899"/>
              </a:solidFill>
            </a:endParaRPr>
          </a:p>
        </p:txBody>
      </p:sp>
    </p:spTree>
    <p:extLst>
      <p:ext uri="{BB962C8B-B14F-4D97-AF65-F5344CB8AC3E}">
        <p14:creationId xmlns:p14="http://schemas.microsoft.com/office/powerpoint/2010/main" val="1449726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hlinkClick r:id="rId2"/>
              </a:rPr>
              <a:t>https://www.prosv.ru/subject/russian_native.html</a:t>
            </a:r>
            <a:br>
              <a:rPr lang="ru-RU" dirty="0"/>
            </a:br>
            <a:endParaRPr lang="ru-RU" dirty="0"/>
          </a:p>
        </p:txBody>
      </p:sp>
      <p:sp>
        <p:nvSpPr>
          <p:cNvPr id="3" name="Объект 2"/>
          <p:cNvSpPr>
            <a:spLocks noGrp="1"/>
          </p:cNvSpPr>
          <p:nvPr>
            <p:ph idx="1"/>
          </p:nvPr>
        </p:nvSpPr>
        <p:spPr>
          <a:xfrm>
            <a:off x="731574" y="737816"/>
            <a:ext cx="9072563" cy="4870649"/>
          </a:xfrm>
        </p:spPr>
        <p:txBody>
          <a:bodyPr/>
          <a:lstStyle/>
          <a:p>
            <a:pPr marL="0" indent="0">
              <a:buNone/>
            </a:pPr>
            <a:endParaRPr lang="ru-RU"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407" b="13025"/>
          <a:stretch/>
        </p:blipFill>
        <p:spPr bwMode="auto">
          <a:xfrm>
            <a:off x="287784" y="1385888"/>
            <a:ext cx="9437612" cy="5473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46356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8640712" y="1339365"/>
            <a:ext cx="935882" cy="2758558"/>
          </a:xfrm>
        </p:spPr>
        <p:txBody>
          <a:bodyPr>
            <a:normAutofit/>
          </a:bodyPr>
          <a:lstStyle/>
          <a:p>
            <a:pPr marL="0" indent="0">
              <a:buNone/>
            </a:pPr>
            <a:endParaRPr lang="ru-RU" sz="2800" dirty="0"/>
          </a:p>
          <a:p>
            <a:pPr marL="0" indent="0">
              <a:buNone/>
            </a:pPr>
            <a:endParaRPr lang="ru-RU" sz="2800" dirty="0"/>
          </a:p>
          <a:p>
            <a:pPr marL="0" indent="0">
              <a:buNone/>
            </a:pPr>
            <a:r>
              <a:rPr lang="ru-RU" sz="2800" dirty="0"/>
              <a:t>25 ч.</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776" y="161752"/>
            <a:ext cx="8064896" cy="6965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авая фигурная скобка 4"/>
          <p:cNvSpPr/>
          <p:nvPr/>
        </p:nvSpPr>
        <p:spPr>
          <a:xfrm>
            <a:off x="7920632" y="1313880"/>
            <a:ext cx="720080" cy="273630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6" name="Объект 2"/>
          <p:cNvSpPr txBox="1">
            <a:spLocks/>
          </p:cNvSpPr>
          <p:nvPr/>
        </p:nvSpPr>
        <p:spPr>
          <a:xfrm>
            <a:off x="8793112" y="4194199"/>
            <a:ext cx="935882" cy="1584177"/>
          </a:xfrm>
          <a:prstGeom prst="rect">
            <a:avLst/>
          </a:prstGeom>
        </p:spPr>
        <p:txBody>
          <a:bodyPr vert="horz" lIns="99758" tIns="49880" rIns="99758" bIns="49880" rtlCol="0">
            <a:normAutofit/>
          </a:bodyPr>
          <a:lstStyle>
            <a:lvl1pPr marL="374095" indent="-374095" algn="l" defTabSz="997586"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10539" indent="-311746" algn="l" defTabSz="997586"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46982" indent="-249396" algn="l" defTabSz="997586"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5775" indent="-249396" algn="l" defTabSz="997586"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4568" indent="-249396" algn="l" defTabSz="997586"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43361" indent="-249396" algn="l" defTabSz="997586"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42155" indent="-249396" algn="l" defTabSz="997586"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40948" indent="-249396" algn="l" defTabSz="997586"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9742" indent="-249396" algn="l" defTabSz="997586"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Font typeface="Arial" panose="020B0604020202020204" pitchFamily="34" charset="0"/>
              <a:buNone/>
            </a:pPr>
            <a:endParaRPr lang="ru-RU" sz="2800" dirty="0"/>
          </a:p>
          <a:p>
            <a:pPr marL="0" indent="0">
              <a:buFont typeface="Arial" panose="020B0604020202020204" pitchFamily="34" charset="0"/>
              <a:buNone/>
            </a:pPr>
            <a:endParaRPr lang="ru-RU" sz="2800" dirty="0"/>
          </a:p>
          <a:p>
            <a:pPr marL="0" indent="0">
              <a:buFont typeface="Arial" panose="020B0604020202020204" pitchFamily="34" charset="0"/>
              <a:buNone/>
            </a:pPr>
            <a:r>
              <a:rPr lang="ru-RU" sz="2800" dirty="0"/>
              <a:t>15 ч.</a:t>
            </a:r>
          </a:p>
        </p:txBody>
      </p:sp>
      <p:sp>
        <p:nvSpPr>
          <p:cNvPr id="7" name="Объект 2"/>
          <p:cNvSpPr txBox="1">
            <a:spLocks/>
          </p:cNvSpPr>
          <p:nvPr/>
        </p:nvSpPr>
        <p:spPr>
          <a:xfrm>
            <a:off x="8800033" y="5748225"/>
            <a:ext cx="935882" cy="2758558"/>
          </a:xfrm>
          <a:prstGeom prst="rect">
            <a:avLst/>
          </a:prstGeom>
        </p:spPr>
        <p:txBody>
          <a:bodyPr vert="horz" lIns="99758" tIns="49880" rIns="99758" bIns="49880" rtlCol="0">
            <a:normAutofit/>
          </a:bodyPr>
          <a:lstStyle>
            <a:lvl1pPr marL="374095" indent="-374095" algn="l" defTabSz="997586" rtl="0" eaLnBrk="1" latinLnBrk="0" hangingPunct="1">
              <a:spcBef>
                <a:spcPct val="20000"/>
              </a:spcBef>
              <a:buFont typeface="Arial" panose="020B0604020202020204" pitchFamily="34" charset="0"/>
              <a:buChar char="•"/>
              <a:defRPr sz="3500" kern="1200">
                <a:solidFill>
                  <a:schemeClr val="tx1"/>
                </a:solidFill>
                <a:latin typeface="+mn-lt"/>
                <a:ea typeface="+mn-ea"/>
                <a:cs typeface="+mn-cs"/>
              </a:defRPr>
            </a:lvl1pPr>
            <a:lvl2pPr marL="810539" indent="-311746" algn="l" defTabSz="997586"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46982" indent="-249396" algn="l" defTabSz="997586" rtl="0" eaLnBrk="1" latinLnBrk="0" hangingPunct="1">
              <a:spcBef>
                <a:spcPct val="20000"/>
              </a:spcBef>
              <a:buFont typeface="Arial" panose="020B0604020202020204" pitchFamily="34" charset="0"/>
              <a:buChar char="•"/>
              <a:defRPr sz="2600" kern="1200">
                <a:solidFill>
                  <a:schemeClr val="tx1"/>
                </a:solidFill>
                <a:latin typeface="+mn-lt"/>
                <a:ea typeface="+mn-ea"/>
                <a:cs typeface="+mn-cs"/>
              </a:defRPr>
            </a:lvl3pPr>
            <a:lvl4pPr marL="1745775" indent="-249396" algn="l" defTabSz="997586"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44568" indent="-249396" algn="l" defTabSz="997586"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743361" indent="-249396" algn="l" defTabSz="997586"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242155" indent="-249396" algn="l" defTabSz="997586"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740948" indent="-249396" algn="l" defTabSz="997586"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239742" indent="-249396" algn="l" defTabSz="997586"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buFont typeface="Arial" panose="020B0604020202020204" pitchFamily="34" charset="0"/>
              <a:buNone/>
            </a:pPr>
            <a:endParaRPr lang="ru-RU" sz="2800" dirty="0"/>
          </a:p>
          <a:p>
            <a:pPr marL="0" indent="0">
              <a:buFont typeface="Arial" panose="020B0604020202020204" pitchFamily="34" charset="0"/>
              <a:buNone/>
            </a:pPr>
            <a:r>
              <a:rPr lang="ru-RU" sz="2800" dirty="0"/>
              <a:t>25 ч.</a:t>
            </a:r>
          </a:p>
        </p:txBody>
      </p:sp>
      <p:sp>
        <p:nvSpPr>
          <p:cNvPr id="8" name="Правая фигурная скобка 7"/>
          <p:cNvSpPr/>
          <p:nvPr/>
        </p:nvSpPr>
        <p:spPr>
          <a:xfrm>
            <a:off x="7892191" y="4050183"/>
            <a:ext cx="720080" cy="169804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9" name="Правая фигурная скобка 8"/>
          <p:cNvSpPr/>
          <p:nvPr/>
        </p:nvSpPr>
        <p:spPr>
          <a:xfrm>
            <a:off x="7892191" y="5896533"/>
            <a:ext cx="720080" cy="103397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Tree>
    <p:extLst>
      <p:ext uri="{BB962C8B-B14F-4D97-AF65-F5344CB8AC3E}">
        <p14:creationId xmlns:p14="http://schemas.microsoft.com/office/powerpoint/2010/main" val="14717855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22" y="0"/>
            <a:ext cx="9339001" cy="3618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1653" r="2466" b="44758"/>
          <a:stretch/>
        </p:blipFill>
        <p:spPr bwMode="auto">
          <a:xfrm>
            <a:off x="542642" y="3610923"/>
            <a:ext cx="8640960" cy="3567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44620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59792" y="233760"/>
            <a:ext cx="5112568" cy="6310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27554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447" y="89744"/>
            <a:ext cx="4664703" cy="7128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6257" y="-32933"/>
            <a:ext cx="5328592" cy="6066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2897" y="6016805"/>
            <a:ext cx="4909271" cy="1363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51398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4546" b="16970"/>
          <a:stretch/>
        </p:blipFill>
        <p:spPr bwMode="auto">
          <a:xfrm>
            <a:off x="892079" y="4122192"/>
            <a:ext cx="8064896" cy="1984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5816" y="893792"/>
            <a:ext cx="7568338" cy="29648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62256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2719"/>
          <a:stretch/>
        </p:blipFill>
        <p:spPr bwMode="auto">
          <a:xfrm>
            <a:off x="359792" y="3723438"/>
            <a:ext cx="9433048" cy="2285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08" y="233760"/>
            <a:ext cx="9145016" cy="3281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90023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4031" y="295554"/>
            <a:ext cx="9072563" cy="802302"/>
          </a:xfrm>
        </p:spPr>
        <p:txBody>
          <a:bodyPr>
            <a:normAutofit fontScale="90000"/>
          </a:bodyPr>
          <a:lstStyle/>
          <a:p>
            <a:r>
              <a:rPr lang="ru-RU" sz="2800" b="1" dirty="0">
                <a:solidFill>
                  <a:srgbClr val="08A899"/>
                </a:solidFill>
              </a:rPr>
              <a:t>Содержание учебного предмета «Русский родной язык» </a:t>
            </a:r>
            <a:br>
              <a:rPr lang="ru-RU" sz="2800" b="1" dirty="0">
                <a:solidFill>
                  <a:srgbClr val="08A899"/>
                </a:solidFill>
              </a:rPr>
            </a:br>
            <a:r>
              <a:rPr lang="ru-RU" sz="2800" b="1" dirty="0">
                <a:solidFill>
                  <a:srgbClr val="08A899"/>
                </a:solidFill>
              </a:rPr>
              <a:t>Четвертый год обучения (34 ч)</a:t>
            </a:r>
            <a:endParaRPr lang="ru-RU" sz="2800" dirty="0">
              <a:solidFill>
                <a:srgbClr val="08A899"/>
              </a:solidFill>
            </a:endParaRPr>
          </a:p>
        </p:txBody>
      </p:sp>
      <p:sp>
        <p:nvSpPr>
          <p:cNvPr id="3" name="Объект 2"/>
          <p:cNvSpPr>
            <a:spLocks noGrp="1"/>
          </p:cNvSpPr>
          <p:nvPr>
            <p:ph idx="1"/>
          </p:nvPr>
        </p:nvSpPr>
        <p:spPr>
          <a:xfrm>
            <a:off x="1" y="1025849"/>
            <a:ext cx="9576594" cy="6264696"/>
          </a:xfrm>
        </p:spPr>
        <p:txBody>
          <a:bodyPr>
            <a:normAutofit/>
          </a:bodyPr>
          <a:lstStyle/>
          <a:p>
            <a:pPr marL="0" indent="0" algn="just">
              <a:buNone/>
            </a:pPr>
            <a:r>
              <a:rPr lang="ru-RU" sz="1200" b="1" dirty="0">
                <a:solidFill>
                  <a:srgbClr val="08A899"/>
                </a:solidFill>
              </a:rPr>
              <a:t>Раздел 1. Русский язык: прошлое и настоящее (12 часов)</a:t>
            </a:r>
            <a:endParaRPr lang="ru-RU" sz="1200" dirty="0">
              <a:solidFill>
                <a:srgbClr val="08A899"/>
              </a:solidFill>
            </a:endParaRPr>
          </a:p>
          <a:p>
            <a:pPr marL="0" indent="0">
              <a:buNone/>
            </a:pPr>
            <a:r>
              <a:rPr lang="ru-RU" sz="1200" dirty="0"/>
              <a:t>Слова, связанные с качествами и чувствами людей (например, </a:t>
            </a:r>
            <a:r>
              <a:rPr lang="ru-RU" sz="1200" i="1" dirty="0"/>
              <a:t>добросердечный, доброжелательный, благодарный, бескорыстный</a:t>
            </a:r>
            <a:r>
              <a:rPr lang="ru-RU" sz="1200" dirty="0"/>
              <a:t>); слова, связанные с обучением.</a:t>
            </a:r>
          </a:p>
          <a:p>
            <a:pPr marL="0" indent="0">
              <a:buNone/>
            </a:pPr>
            <a:r>
              <a:rPr lang="ru-RU" sz="1200" dirty="0"/>
              <a:t>Слова, называющие родственные отношения (например, </a:t>
            </a:r>
            <a:r>
              <a:rPr lang="ru-RU" sz="1200" i="1" dirty="0"/>
              <a:t>матушка, батюшка, братец, сестрица, мачеха, падчерица</a:t>
            </a:r>
            <a:r>
              <a:rPr lang="ru-RU" sz="1200" dirty="0"/>
              <a:t>). </a:t>
            </a:r>
          </a:p>
          <a:p>
            <a:pPr marL="0" indent="0">
              <a:buNone/>
            </a:pPr>
            <a:r>
              <a:rPr lang="ru-RU" sz="1200" dirty="0"/>
              <a:t>Пословицы, поговорки и фразеологизмы, возникновение которых связано с качествами, чувствами людей, с учением, с родственными отношениями (например, </a:t>
            </a:r>
            <a:r>
              <a:rPr lang="ru-RU" sz="1200" i="1" dirty="0"/>
              <a:t>от корки до корки, вся семья вместе, так и душа на месте </a:t>
            </a:r>
            <a:r>
              <a:rPr lang="ru-RU" sz="1200" dirty="0"/>
              <a:t>и т. д.). Сравнение с пословицами и поговорками других народов. Сравнение фразеологизмов из разных языков, имеющих общий смысл, но различную образную форму.  </a:t>
            </a:r>
          </a:p>
          <a:p>
            <a:pPr marL="0" indent="0">
              <a:buNone/>
            </a:pPr>
            <a:r>
              <a:rPr lang="ru-RU" sz="1200" dirty="0"/>
              <a:t>Русские традиционные эпитеты: уточнение значений, наблюдение за использованием в произведениях фольклора и художественной литературы.</a:t>
            </a:r>
          </a:p>
          <a:p>
            <a:pPr marL="0" indent="0">
              <a:buNone/>
            </a:pPr>
            <a:r>
              <a:rPr lang="ru-RU" sz="1200" dirty="0"/>
              <a:t>Лексика, заимствованная русским языком из языков народов России и мира. Русские слова в языках других народов. </a:t>
            </a:r>
          </a:p>
          <a:p>
            <a:pPr marL="0" indent="0">
              <a:buNone/>
            </a:pPr>
            <a:r>
              <a:rPr lang="ru-RU" sz="1200" dirty="0"/>
              <a:t>Проектные задания: «Откуда это слово появилось в русском языке» (приобретение опыта поиска информации о происхождении слов); «Сравнение толкований слов в словаре В. И. Даля и современном толковом словаре»; «Русские слова в языках других народов». </a:t>
            </a:r>
          </a:p>
          <a:p>
            <a:pPr marL="0" indent="0" algn="just">
              <a:buNone/>
            </a:pPr>
            <a:r>
              <a:rPr lang="ru-RU" sz="1200" b="1" dirty="0">
                <a:solidFill>
                  <a:srgbClr val="08A899"/>
                </a:solidFill>
              </a:rPr>
              <a:t>Раздел 2. Язык в действии (6 часов)</a:t>
            </a:r>
            <a:endParaRPr lang="ru-RU" sz="1200" dirty="0">
              <a:solidFill>
                <a:srgbClr val="08A899"/>
              </a:solidFill>
            </a:endParaRPr>
          </a:p>
          <a:p>
            <a:pPr marL="0" indent="0">
              <a:buNone/>
            </a:pPr>
            <a:r>
              <a:rPr lang="ru-RU" sz="1200" dirty="0"/>
              <a:t>Как правильно произносить слова (пропедевтическая работа по предупреждению ошибок в произношении слов в речи).</a:t>
            </a:r>
          </a:p>
          <a:p>
            <a:pPr marL="0" indent="0">
              <a:buNone/>
            </a:pPr>
            <a:r>
              <a:rPr lang="ru-RU" sz="1200" dirty="0"/>
              <a:t>Трудные случаи образования формы 1 лица единственного числа настоящего и будущего времени глаголов (на пропедевтическом уровне). Наблюдение за синонимией синтаксических конструкций на уровне словосочетаний и предложений (на пропедевтическом уровне).</a:t>
            </a:r>
          </a:p>
          <a:p>
            <a:pPr marL="0" indent="0">
              <a:buNone/>
            </a:pPr>
            <a:r>
              <a:rPr lang="ru-RU" sz="1200" dirty="0"/>
              <a:t>История возникновения и функции знаков препинания (в рамках изученного). Совершенствование навыков правильного пунктуационного оформления текста. </a:t>
            </a:r>
          </a:p>
          <a:p>
            <a:pPr marL="0" indent="0">
              <a:buNone/>
            </a:pPr>
            <a:r>
              <a:rPr lang="ru-RU" sz="1200" b="1" dirty="0">
                <a:solidFill>
                  <a:srgbClr val="08A899"/>
                </a:solidFill>
              </a:rPr>
              <a:t>Раздел 3. Секреты речи и текста (12 часов)</a:t>
            </a:r>
            <a:endParaRPr lang="ru-RU" sz="1200" dirty="0">
              <a:solidFill>
                <a:srgbClr val="08A899"/>
              </a:solidFill>
            </a:endParaRPr>
          </a:p>
          <a:p>
            <a:pPr marL="0" indent="0">
              <a:buNone/>
            </a:pPr>
            <a:r>
              <a:rPr lang="ru-RU" sz="1200" dirty="0"/>
              <a:t>Правила ведения диалога: корректные и некорректные вопросы.</a:t>
            </a:r>
          </a:p>
          <a:p>
            <a:pPr marL="0" indent="0">
              <a:buNone/>
            </a:pPr>
            <a:r>
              <a:rPr lang="ru-RU" sz="1200" dirty="0"/>
              <a:t>Информативная функция заголовков. Типы заголовков.  </a:t>
            </a:r>
          </a:p>
          <a:p>
            <a:pPr marL="0" indent="0">
              <a:buNone/>
            </a:pPr>
            <a:r>
              <a:rPr lang="ru-RU" sz="1200" dirty="0"/>
              <a:t>Составление плана текста, не разделенного на абзацы. Информационная переработка прослушанного или прочитанного текста: пересказ с изменением лица.</a:t>
            </a:r>
          </a:p>
          <a:p>
            <a:pPr marL="0" indent="0">
              <a:buNone/>
            </a:pPr>
            <a:r>
              <a:rPr lang="ru-RU" sz="1200" dirty="0"/>
              <a:t>Создание текста как результата собственной исследовательской деятельности.  </a:t>
            </a:r>
          </a:p>
          <a:p>
            <a:pPr marL="0" indent="0">
              <a:buNone/>
            </a:pPr>
            <a:r>
              <a:rPr lang="ru-RU" sz="1200" dirty="0"/>
              <a:t>Оценивание устных и письменных речевых высказываний с точки зрения точного, уместного и выразительного словоупотребления. Редактирование предложенных и собственных текстов с целью совершенствования их содержания и формы; сопоставление чернового и отредактированного текстов. Практический опыт использования учебных словарей в  процессе редактирования текста.  </a:t>
            </a:r>
          </a:p>
          <a:p>
            <a:pPr marL="0" indent="0">
              <a:buNone/>
            </a:pPr>
            <a:r>
              <a:rPr lang="ru-RU" sz="1200" dirty="0"/>
              <a:t>Синонимия речевых формул (на практическом уровне). </a:t>
            </a:r>
          </a:p>
          <a:p>
            <a:pPr marL="0" indent="0" algn="just">
              <a:buNone/>
            </a:pPr>
            <a:r>
              <a:rPr lang="ru-RU" sz="1200" b="1" dirty="0">
                <a:solidFill>
                  <a:srgbClr val="08A899"/>
                </a:solidFill>
              </a:rPr>
              <a:t>Резерв учебного времени – 4 ч.</a:t>
            </a:r>
            <a:endParaRPr lang="ru-RU" sz="1200" dirty="0">
              <a:solidFill>
                <a:srgbClr val="08A899"/>
              </a:solidFill>
            </a:endParaRPr>
          </a:p>
        </p:txBody>
      </p:sp>
    </p:spTree>
    <p:extLst>
      <p:ext uri="{BB962C8B-B14F-4D97-AF65-F5344CB8AC3E}">
        <p14:creationId xmlns:p14="http://schemas.microsoft.com/office/powerpoint/2010/main" val="14497265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42" name="Picture 2"/>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9865" t="5611" r="2751" b="4435"/>
          <a:stretch/>
        </p:blipFill>
        <p:spPr bwMode="auto">
          <a:xfrm rot="16200000">
            <a:off x="480454" y="-102926"/>
            <a:ext cx="7175499" cy="7560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авая фигурная скобка 6"/>
          <p:cNvSpPr/>
          <p:nvPr/>
        </p:nvSpPr>
        <p:spPr>
          <a:xfrm>
            <a:off x="7563956" y="1097856"/>
            <a:ext cx="720080" cy="216024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8" name="Правая фигурная скобка 7"/>
          <p:cNvSpPr/>
          <p:nvPr/>
        </p:nvSpPr>
        <p:spPr>
          <a:xfrm>
            <a:off x="7563956" y="3291802"/>
            <a:ext cx="720080" cy="14784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9" name="Правая фигурная скобка 8"/>
          <p:cNvSpPr/>
          <p:nvPr/>
        </p:nvSpPr>
        <p:spPr>
          <a:xfrm>
            <a:off x="7563956" y="4922664"/>
            <a:ext cx="720080" cy="14784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4" name="TextBox 3"/>
          <p:cNvSpPr txBox="1"/>
          <p:nvPr/>
        </p:nvSpPr>
        <p:spPr>
          <a:xfrm>
            <a:off x="8496696" y="1601912"/>
            <a:ext cx="936104" cy="400110"/>
          </a:xfrm>
          <a:prstGeom prst="rect">
            <a:avLst/>
          </a:prstGeom>
          <a:noFill/>
        </p:spPr>
        <p:txBody>
          <a:bodyPr wrap="square" rtlCol="0">
            <a:spAutoFit/>
          </a:bodyPr>
          <a:lstStyle/>
          <a:p>
            <a:r>
              <a:rPr lang="ru-RU" dirty="0"/>
              <a:t>14 ч.</a:t>
            </a:r>
          </a:p>
        </p:txBody>
      </p:sp>
      <p:sp>
        <p:nvSpPr>
          <p:cNvPr id="11" name="TextBox 10"/>
          <p:cNvSpPr txBox="1"/>
          <p:nvPr/>
        </p:nvSpPr>
        <p:spPr>
          <a:xfrm>
            <a:off x="8496696" y="3830978"/>
            <a:ext cx="936104" cy="400110"/>
          </a:xfrm>
          <a:prstGeom prst="rect">
            <a:avLst/>
          </a:prstGeom>
          <a:noFill/>
        </p:spPr>
        <p:txBody>
          <a:bodyPr wrap="square" rtlCol="0">
            <a:spAutoFit/>
          </a:bodyPr>
          <a:lstStyle/>
          <a:p>
            <a:r>
              <a:rPr lang="ru-RU" dirty="0"/>
              <a:t>6 ч.</a:t>
            </a:r>
          </a:p>
        </p:txBody>
      </p:sp>
      <p:sp>
        <p:nvSpPr>
          <p:cNvPr id="12" name="TextBox 11"/>
          <p:cNvSpPr txBox="1"/>
          <p:nvPr/>
        </p:nvSpPr>
        <p:spPr>
          <a:xfrm>
            <a:off x="8424688" y="5562352"/>
            <a:ext cx="936104" cy="400110"/>
          </a:xfrm>
          <a:prstGeom prst="rect">
            <a:avLst/>
          </a:prstGeom>
          <a:noFill/>
        </p:spPr>
        <p:txBody>
          <a:bodyPr wrap="square" rtlCol="0">
            <a:spAutoFit/>
          </a:bodyPr>
          <a:lstStyle/>
          <a:p>
            <a:r>
              <a:rPr lang="ru-RU" dirty="0"/>
              <a:t>12 ч.</a:t>
            </a:r>
          </a:p>
        </p:txBody>
      </p:sp>
    </p:spTree>
    <p:extLst>
      <p:ext uri="{BB962C8B-B14F-4D97-AF65-F5344CB8AC3E}">
        <p14:creationId xmlns:p14="http://schemas.microsoft.com/office/powerpoint/2010/main" val="281281979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marL="0" indent="0" algn="ctr">
              <a:buNone/>
            </a:pPr>
            <a:r>
              <a:rPr lang="ru-RU" sz="6600" dirty="0">
                <a:solidFill>
                  <a:srgbClr val="08A899"/>
                </a:solidFill>
              </a:rPr>
              <a:t>Большое спасибо </a:t>
            </a:r>
          </a:p>
          <a:p>
            <a:pPr marL="0" indent="0" algn="ctr">
              <a:buNone/>
            </a:pPr>
            <a:r>
              <a:rPr lang="ru-RU" sz="6600" dirty="0">
                <a:solidFill>
                  <a:srgbClr val="08A899"/>
                </a:solidFill>
              </a:rPr>
              <a:t>за внимание!</a:t>
            </a:r>
          </a:p>
        </p:txBody>
      </p:sp>
    </p:spTree>
    <p:extLst>
      <p:ext uri="{BB962C8B-B14F-4D97-AF65-F5344CB8AC3E}">
        <p14:creationId xmlns:p14="http://schemas.microsoft.com/office/powerpoint/2010/main" val="3081045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a:hlinkClick r:id="rId2"/>
              </a:rPr>
              <a:t>https://catalog.prosv.ru/attachment/20465ad321279faadd93b21ff2760aacf9e7abbd.pdf</a:t>
            </a:r>
            <a:endParaRPr lang="ru-RU" dirty="0"/>
          </a:p>
        </p:txBody>
      </p:sp>
      <p:pic>
        <p:nvPicPr>
          <p:cNvPr id="2050"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8078" t="5122" r="18548" b="14229"/>
          <a:stretch/>
        </p:blipFill>
        <p:spPr bwMode="auto">
          <a:xfrm>
            <a:off x="71760" y="2033960"/>
            <a:ext cx="6353092" cy="3927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4247" t="27972" r="31987" b="33304"/>
          <a:stretch/>
        </p:blipFill>
        <p:spPr bwMode="auto">
          <a:xfrm>
            <a:off x="5863999" y="4482232"/>
            <a:ext cx="4116711" cy="2655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8670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31800" y="307135"/>
            <a:ext cx="4536504" cy="5232202"/>
          </a:xfrm>
          <a:prstGeom prst="rect">
            <a:avLst/>
          </a:prstGeom>
        </p:spPr>
        <p:txBody>
          <a:bodyPr wrap="square">
            <a:spAutoFit/>
          </a:bodyPr>
          <a:lstStyle/>
          <a:p>
            <a:r>
              <a:rPr lang="ru-RU" dirty="0">
                <a:latin typeface="Myriad Pro" pitchFamily="34" charset="0"/>
              </a:rPr>
              <a:t>Программа по русскому языку для  1–4  классов составлена на основе требований к предметным результатам освоения основной образовательной программы, представленной во ФГОС </a:t>
            </a:r>
            <a:r>
              <a:rPr lang="ru-RU" b="1" dirty="0">
                <a:latin typeface="Myriad Pro" pitchFamily="34" charset="0"/>
              </a:rPr>
              <a:t>начального общего образования.  </a:t>
            </a:r>
          </a:p>
          <a:p>
            <a:endParaRPr lang="ru-RU" dirty="0">
              <a:latin typeface="Myriad Pro" pitchFamily="34" charset="0"/>
            </a:endParaRPr>
          </a:p>
          <a:p>
            <a:endParaRPr lang="ru-RU" dirty="0">
              <a:latin typeface="Myriad Pro" pitchFamily="34" charset="0"/>
            </a:endParaRPr>
          </a:p>
          <a:p>
            <a:r>
              <a:rPr lang="ru-RU" dirty="0">
                <a:latin typeface="Myriad Pro" pitchFamily="34" charset="0"/>
              </a:rPr>
              <a:t>Программа рассчитана на общую учебную нагрузку в объеме  </a:t>
            </a:r>
            <a:r>
              <a:rPr lang="ru-RU" b="1" dirty="0">
                <a:latin typeface="Myriad Pro" pitchFamily="34" charset="0"/>
              </a:rPr>
              <a:t>203 часа.</a:t>
            </a:r>
          </a:p>
          <a:p>
            <a:r>
              <a:rPr lang="ru-RU" b="1" dirty="0">
                <a:latin typeface="Myriad Pro" pitchFamily="34" charset="0"/>
              </a:rPr>
              <a:t>1 класс         33 часа     </a:t>
            </a:r>
            <a:r>
              <a:rPr lang="ru-RU" sz="1400" b="1" dirty="0">
                <a:latin typeface="Myriad Pro" pitchFamily="34" charset="0"/>
              </a:rPr>
              <a:t>(1 час в неделю)</a:t>
            </a:r>
          </a:p>
          <a:p>
            <a:r>
              <a:rPr lang="ru-RU" b="1" dirty="0">
                <a:latin typeface="Myriad Pro" pitchFamily="34" charset="0"/>
              </a:rPr>
              <a:t>2  класс        68 часов  </a:t>
            </a:r>
            <a:r>
              <a:rPr lang="ru-RU" sz="1400" b="1" dirty="0">
                <a:latin typeface="Myriad Pro" pitchFamily="34" charset="0"/>
              </a:rPr>
              <a:t>(2 часа в неделю)</a:t>
            </a:r>
          </a:p>
          <a:p>
            <a:r>
              <a:rPr lang="ru-RU" b="1" dirty="0">
                <a:latin typeface="Myriad Pro" pitchFamily="34" charset="0"/>
              </a:rPr>
              <a:t>3 класс         68 часов  </a:t>
            </a:r>
            <a:r>
              <a:rPr lang="ru-RU" sz="1400" b="1" dirty="0">
                <a:latin typeface="Myriad Pro" pitchFamily="34" charset="0"/>
              </a:rPr>
              <a:t>(2 часа в неделю)</a:t>
            </a:r>
          </a:p>
          <a:p>
            <a:r>
              <a:rPr lang="ru-RU" b="1" dirty="0">
                <a:latin typeface="Myriad Pro" pitchFamily="34" charset="0"/>
              </a:rPr>
              <a:t>4 класс         34 часа     </a:t>
            </a:r>
            <a:r>
              <a:rPr lang="ru-RU" sz="1400" b="1" dirty="0">
                <a:latin typeface="Myriad Pro" pitchFamily="34" charset="0"/>
              </a:rPr>
              <a:t>(1 час в неделю)</a:t>
            </a:r>
          </a:p>
          <a:p>
            <a:endParaRPr lang="ru-RU" sz="1400" b="1" dirty="0">
              <a:latin typeface="Myriad Pro" pitchFamily="34" charset="0"/>
            </a:endParaRPr>
          </a:p>
        </p:txBody>
      </p:sp>
      <p:sp>
        <p:nvSpPr>
          <p:cNvPr id="5" name="Заголовок 1"/>
          <p:cNvSpPr txBox="1">
            <a:spLocks/>
          </p:cNvSpPr>
          <p:nvPr/>
        </p:nvSpPr>
        <p:spPr>
          <a:xfrm>
            <a:off x="5330650" y="290656"/>
            <a:ext cx="3517969" cy="2954655"/>
          </a:xfrm>
          <a:prstGeom prst="rect">
            <a:avLst/>
          </a:prstGeom>
        </p:spPr>
        <p:txBody>
          <a:bodyPr vert="horz" wrap="square" lIns="0" tIns="0" rIns="0" bIns="0" rtlCol="0" anchor="t">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ru-RU" sz="1600" b="1" cap="all" dirty="0">
                <a:latin typeface="Myriad Pro" pitchFamily="34" charset="0"/>
              </a:rPr>
              <a:t>Авторский коллектив:</a:t>
            </a:r>
          </a:p>
          <a:p>
            <a:pPr algn="l"/>
            <a:endParaRPr lang="en-US" sz="1600" cap="all" dirty="0">
              <a:latin typeface="Myriad Pro" pitchFamily="34" charset="0"/>
            </a:endParaRPr>
          </a:p>
          <a:p>
            <a:pPr algn="l"/>
            <a:r>
              <a:rPr lang="ru-RU" sz="1600" cap="all" dirty="0">
                <a:latin typeface="Myriad Pro" pitchFamily="34" charset="0"/>
              </a:rPr>
              <a:t>Александрова О. М., </a:t>
            </a:r>
          </a:p>
          <a:p>
            <a:pPr algn="l"/>
            <a:r>
              <a:rPr lang="ru-RU" sz="1600" cap="all" dirty="0">
                <a:latin typeface="Myriad Pro" pitchFamily="34" charset="0"/>
              </a:rPr>
              <a:t>Вербицкая Л. А., </a:t>
            </a:r>
          </a:p>
          <a:p>
            <a:pPr algn="l"/>
            <a:r>
              <a:rPr lang="ru-RU" sz="1600" cap="all" dirty="0">
                <a:latin typeface="Myriad Pro" pitchFamily="34" charset="0"/>
              </a:rPr>
              <a:t>Богданов С. И., </a:t>
            </a:r>
          </a:p>
          <a:p>
            <a:pPr algn="l"/>
            <a:r>
              <a:rPr lang="ru-RU" sz="1600" cap="all" dirty="0">
                <a:latin typeface="Myriad Pro" pitchFamily="34" charset="0"/>
              </a:rPr>
              <a:t>Казакова Е. И.,  </a:t>
            </a:r>
          </a:p>
          <a:p>
            <a:pPr algn="l"/>
            <a:r>
              <a:rPr lang="ru-RU" sz="1600" cap="all" dirty="0">
                <a:latin typeface="Myriad Pro" pitchFamily="34" charset="0"/>
              </a:rPr>
              <a:t>Кузнецова М. И., </a:t>
            </a:r>
          </a:p>
          <a:p>
            <a:pPr algn="l"/>
            <a:r>
              <a:rPr lang="ru-RU" sz="1600" cap="all" dirty="0" err="1">
                <a:latin typeface="Myriad Pro" pitchFamily="34" charset="0"/>
              </a:rPr>
              <a:t>Петленко</a:t>
            </a:r>
            <a:r>
              <a:rPr lang="ru-RU" sz="1600" cap="all" dirty="0">
                <a:latin typeface="Myriad Pro" pitchFamily="34" charset="0"/>
              </a:rPr>
              <a:t> Л. В., </a:t>
            </a:r>
          </a:p>
          <a:p>
            <a:pPr algn="l"/>
            <a:r>
              <a:rPr lang="ru-RU" sz="1600" cap="all" dirty="0">
                <a:latin typeface="Myriad Pro" pitchFamily="34" charset="0"/>
              </a:rPr>
              <a:t>Романова В. Ю.,</a:t>
            </a:r>
          </a:p>
          <a:p>
            <a:pPr algn="l"/>
            <a:r>
              <a:rPr lang="ru-RU" sz="1600" cap="all" dirty="0">
                <a:latin typeface="Myriad Pro" pitchFamily="34" charset="0"/>
              </a:rPr>
              <a:t>Рябинина  Л. А.,</a:t>
            </a:r>
          </a:p>
          <a:p>
            <a:pPr algn="l"/>
            <a:r>
              <a:rPr lang="ru-RU" sz="1600" cap="all" dirty="0">
                <a:latin typeface="Myriad Pro" pitchFamily="34" charset="0"/>
              </a:rPr>
              <a:t>Соколова О. В.</a:t>
            </a:r>
          </a:p>
          <a:p>
            <a:pPr algn="l"/>
            <a:endParaRPr lang="ru-RU" sz="1600" cap="all" dirty="0">
              <a:latin typeface="Myriad Pro" pitchFamily="34" charset="0"/>
            </a:endParaRPr>
          </a:p>
        </p:txBody>
      </p:sp>
      <p:sp>
        <p:nvSpPr>
          <p:cNvPr id="6" name="Прямоугольник 5"/>
          <p:cNvSpPr/>
          <p:nvPr/>
        </p:nvSpPr>
        <p:spPr>
          <a:xfrm>
            <a:off x="5112320" y="280500"/>
            <a:ext cx="3729609" cy="2844550"/>
          </a:xfrm>
          <a:prstGeom prst="rect">
            <a:avLst/>
          </a:prstGeom>
          <a:solidFill>
            <a:srgbClr val="08A899">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6" tIns="50909" rIns="101816" bIns="50909" rtlCol="0" anchor="ctr"/>
          <a:lstStyle/>
          <a:p>
            <a:pPr algn="ctr"/>
            <a:endParaRPr lang="ru-RU"/>
          </a:p>
        </p:txBody>
      </p:sp>
    </p:spTree>
    <p:extLst>
      <p:ext uri="{BB962C8B-B14F-4D97-AF65-F5344CB8AC3E}">
        <p14:creationId xmlns:p14="http://schemas.microsoft.com/office/powerpoint/2010/main" val="296820503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7939</TotalTime>
  <Words>4816</Words>
  <Application>Microsoft Office PowerPoint</Application>
  <PresentationFormat>Произвольный</PresentationFormat>
  <Paragraphs>671</Paragraphs>
  <Slides>78</Slides>
  <Notes>2</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78</vt:i4>
      </vt:variant>
    </vt:vector>
  </HeadingPairs>
  <TitlesOfParts>
    <vt:vector size="86" baseType="lpstr">
      <vt:lpstr>Arial</vt:lpstr>
      <vt:lpstr>Calibri</vt:lpstr>
      <vt:lpstr>Century Gothic</vt:lpstr>
      <vt:lpstr>Constantia</vt:lpstr>
      <vt:lpstr>Myriad Pro</vt:lpstr>
      <vt:lpstr>Times New Roman</vt:lpstr>
      <vt:lpstr>Wingdings</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https://www.prosv.ru/subject/russian_native.html </vt:lpstr>
      <vt:lpstr>https://catalog.prosv.ru/attachment/20465ad321279faadd93b21ff2760aacf9e7abbd.pdf</vt:lpstr>
      <vt:lpstr>Презентация PowerPoint</vt:lpstr>
      <vt:lpstr>Презентация PowerPoint</vt:lpstr>
      <vt:lpstr>Презентация PowerPoint</vt:lpstr>
      <vt:lpstr>Презентация PowerPoint</vt:lpstr>
      <vt:lpstr>Содержание учебного предмета «Русский родной язык»  Первый год обучения (33 ч)</vt:lpstr>
      <vt:lpstr>Презентация PowerPoint</vt:lpstr>
      <vt:lpstr>Презентация PowerPoint</vt:lpstr>
      <vt:lpstr>Презентация PowerPoint</vt:lpstr>
      <vt:lpstr>Презентация PowerPoint</vt:lpstr>
      <vt:lpstr>Презентация PowerPoint</vt:lpstr>
      <vt:lpstr>  «Русский родной язык»    1 класс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Содержание учебного предмета «Русский родной язык»  Второй год обучения (68 ч)</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Содержание учебного предмета «Русский родной язык»  Третий год обучения (68 ч)</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Содержание учебного предмета «Русский родной язык»  Четвертый год обучения (34 ч)</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чч</dc:subject>
  <dc:creator>Андрианов Владимир Александрович</dc:creator>
  <cp:lastModifiedBy>Анастасия Сапрыкина</cp:lastModifiedBy>
  <cp:revision>263</cp:revision>
  <cp:lastPrinted>2018-08-14T13:58:43Z</cp:lastPrinted>
  <dcterms:created xsi:type="dcterms:W3CDTF">2018-01-24T08:34:08Z</dcterms:created>
  <dcterms:modified xsi:type="dcterms:W3CDTF">2019-11-24T20:02:45Z</dcterms:modified>
</cp:coreProperties>
</file>