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84" r:id="rId3"/>
    <p:sldId id="28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2" r:id="rId28"/>
    <p:sldId id="286" r:id="rId29"/>
    <p:sldId id="283" r:id="rId30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BF728-8FC7-4132-9D64-B4D39D66A960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EB5B8-FF5B-44E1-80BD-F3A556D1C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74967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27CC5-C4AB-4567-8DA0-A98E33AF5458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420CF-4F9B-4B42-BC3B-737CA16F2F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14070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1248247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633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02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716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1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777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409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83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684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271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091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12482477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046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3425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6616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549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6688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18970273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9383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2896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5126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765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1248247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</p:spTree>
    <p:extLst>
      <p:ext uri="{BB962C8B-B14F-4D97-AF65-F5344CB8AC3E}">
        <p14:creationId xmlns:p14="http://schemas.microsoft.com/office/powerpoint/2010/main" val="588425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775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444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48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811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/>
              <a:t>Институт развития цифрового образования Московского педагогического государственного университета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E420CF-4F9B-4B42-BC3B-737CA16F2FF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721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77E2-F3F3-49F5-800C-15111486B610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F191-3558-4B35-AC5E-2957C11E98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447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77E2-F3F3-49F5-800C-15111486B610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F191-3558-4B35-AC5E-2957C11E98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29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77E2-F3F3-49F5-800C-15111486B610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F191-3558-4B35-AC5E-2957C11E987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016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77E2-F3F3-49F5-800C-15111486B610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F191-3558-4B35-AC5E-2957C11E98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488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77E2-F3F3-49F5-800C-15111486B610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F191-3558-4B35-AC5E-2957C11E987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3516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77E2-F3F3-49F5-800C-15111486B610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F191-3558-4B35-AC5E-2957C11E98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179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77E2-F3F3-49F5-800C-15111486B610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F191-3558-4B35-AC5E-2957C11E98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871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77E2-F3F3-49F5-800C-15111486B610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F191-3558-4B35-AC5E-2957C11E98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340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77E2-F3F3-49F5-800C-15111486B610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F191-3558-4B35-AC5E-2957C11E98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668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77E2-F3F3-49F5-800C-15111486B610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F191-3558-4B35-AC5E-2957C11E98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403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77E2-F3F3-49F5-800C-15111486B610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F191-3558-4B35-AC5E-2957C11E98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56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77E2-F3F3-49F5-800C-15111486B610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F191-3558-4B35-AC5E-2957C11E98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548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77E2-F3F3-49F5-800C-15111486B610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F191-3558-4B35-AC5E-2957C11E98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535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77E2-F3F3-49F5-800C-15111486B610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F191-3558-4B35-AC5E-2957C11E98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695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77E2-F3F3-49F5-800C-15111486B610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F191-3558-4B35-AC5E-2957C11E98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37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477E2-F3F3-49F5-800C-15111486B610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9F191-3558-4B35-AC5E-2957C11E98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40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477E2-F3F3-49F5-800C-15111486B610}" type="datetimeFigureOut">
              <a:rPr lang="ru-RU" smtClean="0"/>
              <a:t>24.11.2019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C79F191-3558-4B35-AC5E-2957C11E98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22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lvrd.ru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hronomer.ru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rco@mpgu.s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4format.r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ybird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www.storyjumper.com/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Актуальные проблемы развития речи учащихся 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15840" y="4355633"/>
            <a:ext cx="6923313" cy="109689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>
                <a:solidFill>
                  <a:schemeClr val="tx1"/>
                </a:solidFill>
              </a:rPr>
              <a:t>Гордиенко Оксана Викторовна</a:t>
            </a:r>
            <a:r>
              <a:rPr lang="ru-RU" dirty="0">
                <a:solidFill>
                  <a:schemeClr val="tx1"/>
                </a:solidFill>
              </a:rPr>
              <a:t>,</a:t>
            </a:r>
          </a:p>
          <a:p>
            <a:pPr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кандидат педагогических наук, доцент,</a:t>
            </a:r>
          </a:p>
          <a:p>
            <a:pPr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доцент кафедры методики преподавания русского языка Института филологии, директор Института развития цифрового образования Московского педагогического государственного университета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35" y="3941944"/>
            <a:ext cx="3889696" cy="291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19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6603" b="8445"/>
          <a:stretch/>
        </p:blipFill>
        <p:spPr>
          <a:xfrm>
            <a:off x="0" y="452846"/>
            <a:ext cx="12192000" cy="58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19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7" t="7241" r="-1" b="8570"/>
          <a:stretch/>
        </p:blipFill>
        <p:spPr>
          <a:xfrm>
            <a:off x="-36156" y="525502"/>
            <a:ext cx="12283355" cy="5826036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8" y="3419479"/>
            <a:ext cx="19044" cy="1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94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8" y="3419479"/>
            <a:ext cx="19044" cy="1904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-143" t="7111" b="8317"/>
          <a:stretch/>
        </p:blipFill>
        <p:spPr>
          <a:xfrm>
            <a:off x="813" y="400595"/>
            <a:ext cx="12209417" cy="579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89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8" y="3419479"/>
            <a:ext cx="19044" cy="1904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14" t="7365" r="1" b="8191"/>
          <a:stretch/>
        </p:blipFill>
        <p:spPr>
          <a:xfrm>
            <a:off x="26126" y="505097"/>
            <a:ext cx="1216587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72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8" y="3419479"/>
            <a:ext cx="19044" cy="1904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57" t="6222" b="8317"/>
          <a:stretch/>
        </p:blipFill>
        <p:spPr>
          <a:xfrm>
            <a:off x="43543" y="426720"/>
            <a:ext cx="12148457" cy="586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42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8" y="3419479"/>
            <a:ext cx="19044" cy="1904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86" t="6603" r="-1" b="7936"/>
          <a:stretch/>
        </p:blipFill>
        <p:spPr>
          <a:xfrm>
            <a:off x="34834" y="452846"/>
            <a:ext cx="12157165" cy="58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59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8" y="3419479"/>
            <a:ext cx="19044" cy="1904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-72" t="6603" b="8445"/>
          <a:stretch/>
        </p:blipFill>
        <p:spPr>
          <a:xfrm>
            <a:off x="5167" y="506462"/>
            <a:ext cx="12200709" cy="58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61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8" y="3419479"/>
            <a:ext cx="19044" cy="1904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86" t="6857" r="-1" b="8191"/>
          <a:stretch/>
        </p:blipFill>
        <p:spPr>
          <a:xfrm>
            <a:off x="34834" y="470263"/>
            <a:ext cx="12157165" cy="582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49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8" y="3419479"/>
            <a:ext cx="19044" cy="1904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-70" t="6815" r="1" b="7997"/>
          <a:stretch/>
        </p:blipFill>
        <p:spPr>
          <a:xfrm>
            <a:off x="0" y="489045"/>
            <a:ext cx="12239411" cy="58608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8" y="3571879"/>
            <a:ext cx="19044" cy="1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38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8" y="3419479"/>
            <a:ext cx="19044" cy="19041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6857" b="7936"/>
          <a:stretch/>
        </p:blipFill>
        <p:spPr>
          <a:xfrm>
            <a:off x="0" y="470263"/>
            <a:ext cx="12192000" cy="584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43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6835" y="388418"/>
            <a:ext cx="8698938" cy="679731"/>
          </a:xfrm>
        </p:spPr>
        <p:txBody>
          <a:bodyPr/>
          <a:lstStyle/>
          <a:p>
            <a:pPr algn="ctr"/>
            <a:r>
              <a:rPr lang="ru-RU" sz="4000" dirty="0"/>
              <a:t>Традиционная работа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5388" y="1448474"/>
            <a:ext cx="10681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/>
              <a:t>Обогащение словарного запаса обучающихся;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/>
              <a:t>Формирование грамматического строя речи школьников;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/>
              <a:t>Развитие культуры речи (работа над нормами);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/>
              <a:t>Работа с готовым текстом;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/>
              <a:t>Знакомство с теориями построения текста;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/>
              <a:t>Создание собственного текста и др.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763" y="3312199"/>
            <a:ext cx="4766471" cy="317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01" y="3683970"/>
            <a:ext cx="3320396" cy="280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52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8" y="3419479"/>
            <a:ext cx="19044" cy="190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5000" t="15111" r="15429" b="15809"/>
          <a:stretch/>
        </p:blipFill>
        <p:spPr>
          <a:xfrm>
            <a:off x="668690" y="741593"/>
            <a:ext cx="9589194" cy="53557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4871" y="5199018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storyjumper.com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49233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8" y="3419479"/>
            <a:ext cx="19044" cy="190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42" t="6603" r="1" b="8191"/>
          <a:stretch/>
        </p:blipFill>
        <p:spPr>
          <a:xfrm>
            <a:off x="-25950" y="516794"/>
            <a:ext cx="12174583" cy="5843451"/>
          </a:xfrm>
          <a:prstGeom prst="rect">
            <a:avLst/>
          </a:prstGeom>
        </p:spPr>
      </p:pic>
      <p:sp>
        <p:nvSpPr>
          <p:cNvPr id="5" name="Стрелка влево 4"/>
          <p:cNvSpPr/>
          <p:nvPr/>
        </p:nvSpPr>
        <p:spPr>
          <a:xfrm>
            <a:off x="836023" y="853440"/>
            <a:ext cx="3344092" cy="25254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лево 8"/>
          <p:cNvSpPr/>
          <p:nvPr/>
        </p:nvSpPr>
        <p:spPr>
          <a:xfrm>
            <a:off x="836023" y="1114698"/>
            <a:ext cx="3344092" cy="25254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лево 9"/>
          <p:cNvSpPr/>
          <p:nvPr/>
        </p:nvSpPr>
        <p:spPr>
          <a:xfrm>
            <a:off x="936172" y="1384663"/>
            <a:ext cx="3344092" cy="25254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>
            <a:off x="936172" y="1663337"/>
            <a:ext cx="3344092" cy="25254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180115" y="790695"/>
            <a:ext cx="140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текст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80115" y="1015331"/>
            <a:ext cx="6574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реквизит: персонажи, вещи, предметы и т.д.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80264" y="1321918"/>
            <a:ext cx="6574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шаблоны фона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0264" y="1604945"/>
            <a:ext cx="6574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загрузка своих изображений</a:t>
            </a:r>
          </a:p>
        </p:txBody>
      </p:sp>
      <p:sp>
        <p:nvSpPr>
          <p:cNvPr id="15" name="Стрелка влево 14"/>
          <p:cNvSpPr/>
          <p:nvPr/>
        </p:nvSpPr>
        <p:spPr>
          <a:xfrm>
            <a:off x="4650377" y="4946469"/>
            <a:ext cx="1698172" cy="2612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6430137" y="4892431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озвучка</a:t>
            </a:r>
          </a:p>
        </p:txBody>
      </p:sp>
      <p:sp>
        <p:nvSpPr>
          <p:cNvPr id="17" name="Стрелка влево 16"/>
          <p:cNvSpPr/>
          <p:nvPr/>
        </p:nvSpPr>
        <p:spPr>
          <a:xfrm rot="5400000">
            <a:off x="7624966" y="1759335"/>
            <a:ext cx="1733005" cy="605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7616461" y="2664822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совместная работа</a:t>
            </a:r>
          </a:p>
          <a:p>
            <a:pPr algn="ctr"/>
            <a:r>
              <a:rPr lang="ru-RU" sz="1600" dirty="0"/>
              <a:t>(добавь соавтора)</a:t>
            </a:r>
          </a:p>
        </p:txBody>
      </p:sp>
      <p:sp>
        <p:nvSpPr>
          <p:cNvPr id="19" name="Стрелка влево 18"/>
          <p:cNvSpPr/>
          <p:nvPr/>
        </p:nvSpPr>
        <p:spPr>
          <a:xfrm rot="5400000" flipV="1">
            <a:off x="8817156" y="1466308"/>
            <a:ext cx="1114699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681464" y="2055225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поделиться</a:t>
            </a:r>
          </a:p>
        </p:txBody>
      </p:sp>
      <p:sp>
        <p:nvSpPr>
          <p:cNvPr id="21" name="Стрелка влево 20"/>
          <p:cNvSpPr/>
          <p:nvPr/>
        </p:nvSpPr>
        <p:spPr>
          <a:xfrm rot="5400000" flipV="1">
            <a:off x="10021958" y="1165860"/>
            <a:ext cx="531223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9632112" y="1402866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инструкция</a:t>
            </a:r>
          </a:p>
        </p:txBody>
      </p:sp>
      <p:sp>
        <p:nvSpPr>
          <p:cNvPr id="23" name="Стрелка влево 22"/>
          <p:cNvSpPr/>
          <p:nvPr/>
        </p:nvSpPr>
        <p:spPr>
          <a:xfrm rot="5400000">
            <a:off x="10443767" y="1768043"/>
            <a:ext cx="1733005" cy="605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10598689" y="2700484"/>
            <a:ext cx="1213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сохранить </a:t>
            </a:r>
          </a:p>
          <a:p>
            <a:pPr algn="ctr"/>
            <a:r>
              <a:rPr lang="ru-RU" sz="1600" dirty="0"/>
              <a:t>и выйти</a:t>
            </a:r>
          </a:p>
        </p:txBody>
      </p:sp>
    </p:spTree>
    <p:extLst>
      <p:ext uri="{BB962C8B-B14F-4D97-AF65-F5344CB8AC3E}">
        <p14:creationId xmlns:p14="http://schemas.microsoft.com/office/powerpoint/2010/main" val="2978179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8" y="3419479"/>
            <a:ext cx="19044" cy="190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-72" t="6476" b="8317"/>
          <a:stretch/>
        </p:blipFill>
        <p:spPr>
          <a:xfrm>
            <a:off x="-8709" y="444137"/>
            <a:ext cx="12200709" cy="584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05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8" y="3419479"/>
            <a:ext cx="19044" cy="190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-71" t="6857" r="-1" b="8317"/>
          <a:stretch/>
        </p:blipFill>
        <p:spPr>
          <a:xfrm>
            <a:off x="-8709" y="470263"/>
            <a:ext cx="12200709" cy="581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46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8" y="3419479"/>
            <a:ext cx="19044" cy="190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85" t="6730" b="8063"/>
          <a:stretch/>
        </p:blipFill>
        <p:spPr>
          <a:xfrm>
            <a:off x="34834" y="461554"/>
            <a:ext cx="12157166" cy="584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32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3406" y="269967"/>
            <a:ext cx="6801395" cy="1393370"/>
          </a:xfrm>
        </p:spPr>
        <p:txBody>
          <a:bodyPr/>
          <a:lstStyle/>
          <a:p>
            <a:pPr algn="ctr"/>
            <a:r>
              <a:rPr lang="ru-RU" sz="4000" dirty="0"/>
              <a:t>Виды работы с цифровым текстом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4767" y="1750423"/>
            <a:ext cx="9222376" cy="4528457"/>
          </a:xfrm>
        </p:spPr>
        <p:txBody>
          <a:bodyPr>
            <a:normAutofit/>
          </a:bodyPr>
          <a:lstStyle/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определение формальных показателей качества созданного текста (проверка на информационность, читаемость и  правильность и т.д.);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доработка собственного текста (проверка правописания, определение времени, которое понадобится для озвучивания текста и т.д.)</a:t>
            </a:r>
          </a:p>
          <a:p>
            <a:pPr algn="just"/>
            <a:r>
              <a:rPr lang="en-US" sz="3600" dirty="0">
                <a:hlinkClick r:id="rId3"/>
              </a:rPr>
              <a:t>https://glvrd.ru/</a:t>
            </a:r>
            <a:r>
              <a:rPr lang="ru-RU" sz="3600" dirty="0">
                <a:hlinkClick r:id="rId3"/>
              </a:rPr>
              <a:t> </a:t>
            </a:r>
            <a:endParaRPr lang="ru-RU" sz="3600" dirty="0"/>
          </a:p>
          <a:p>
            <a:pPr algn="just"/>
            <a:r>
              <a:rPr lang="en-US" sz="3600" dirty="0">
                <a:hlinkClick r:id="rId4"/>
              </a:rPr>
              <a:t>http://hronomer.ru/</a:t>
            </a:r>
            <a:endParaRPr lang="ru-RU" sz="3600" dirty="0"/>
          </a:p>
          <a:p>
            <a:pPr algn="just"/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00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8" y="3419479"/>
            <a:ext cx="19044" cy="190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-71" t="7111" r="37571" b="9079"/>
          <a:stretch/>
        </p:blipFill>
        <p:spPr>
          <a:xfrm>
            <a:off x="-139338" y="1558411"/>
            <a:ext cx="7210698" cy="54389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928" t="7619" r="37000" b="9079"/>
          <a:stretch/>
        </p:blipFill>
        <p:spPr>
          <a:xfrm>
            <a:off x="4685211" y="0"/>
            <a:ext cx="6799060" cy="521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15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8" y="3419479"/>
            <a:ext cx="19044" cy="190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4572" t="6603" r="24286" b="30159"/>
          <a:stretch/>
        </p:blipFill>
        <p:spPr>
          <a:xfrm>
            <a:off x="957943" y="452846"/>
            <a:ext cx="8273144" cy="57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86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8" y="3419479"/>
            <a:ext cx="19044" cy="190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99061" y="62301"/>
            <a:ext cx="9685021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200" b="1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Приглашаем ваших студентов принять участие в олимпиадах МПГУ, дающих дополнительные баллы при поступлении: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360" y="2739957"/>
            <a:ext cx="8656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Олимпиада по русскому языку: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Заочный тур (15.12.2019 года);</a:t>
            </a:r>
          </a:p>
          <a:p>
            <a:pPr marL="914400" lvl="1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Очный тур (весна 2020 года);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студенческая дистанционная олимпиада МПГУ «Педагогическое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цифроведение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 01.03.2020 до 30.04.2020.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0244" r="9515" b="9757"/>
          <a:stretch/>
        </p:blipFill>
        <p:spPr>
          <a:xfrm>
            <a:off x="9250680" y="2293619"/>
            <a:ext cx="2529841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64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478" y="3419479"/>
            <a:ext cx="19044" cy="190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0" y="1872343"/>
            <a:ext cx="83689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Больше текстов, хороших и разных!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9622" y="5373189"/>
            <a:ext cx="8316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Контактная информация: </a:t>
            </a:r>
            <a:r>
              <a:rPr lang="en-US" dirty="0">
                <a:hlinkClick r:id="rId4"/>
              </a:rPr>
              <a:t>irco@mpgu.su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217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6835" y="388418"/>
            <a:ext cx="8698938" cy="1747879"/>
          </a:xfrm>
        </p:spPr>
        <p:txBody>
          <a:bodyPr/>
          <a:lstStyle/>
          <a:p>
            <a:pPr algn="ctr"/>
            <a:br>
              <a:rPr lang="ru-RU" sz="4000" dirty="0"/>
            </a:br>
            <a:r>
              <a:rPr lang="ru-RU" sz="4000" dirty="0"/>
              <a:t>Нетрадиционная работа</a:t>
            </a:r>
            <a:br>
              <a:rPr lang="ru-RU" sz="4000" dirty="0"/>
            </a:br>
            <a:r>
              <a:rPr lang="ru-RU" sz="4000" dirty="0"/>
              <a:t>(цифровой текст)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6510" y="2379059"/>
            <a:ext cx="9443405" cy="307347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dirty="0">
                <a:solidFill>
                  <a:srgbClr val="00B050"/>
                </a:solidFill>
              </a:rPr>
              <a:t>Природа цифрового текста: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Гибридность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(состоящий из разных элементов: текста, изображения, звука и т.д.);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Визуальность (зрительная поддержка текста, создание культурного фона, настроения, новых смыслов);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Интерактивность (взаимодействие и изменение текста, возможность коллективного авторства).</a:t>
            </a:r>
          </a:p>
          <a:p>
            <a:pPr algn="ctr">
              <a:spcBef>
                <a:spcPts val="0"/>
              </a:spcBef>
            </a:pPr>
            <a:endParaRPr lang="ru-RU" dirty="0">
              <a:solidFill>
                <a:srgbClr val="00B050"/>
              </a:solidFill>
            </a:endParaRPr>
          </a:p>
          <a:p>
            <a:pPr algn="ctr">
              <a:spcBef>
                <a:spcPts val="0"/>
              </a:spcBef>
            </a:pP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300" y="4260473"/>
            <a:ext cx="2648233" cy="233191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001" y="46197"/>
            <a:ext cx="2228532" cy="270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01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3406" y="269967"/>
            <a:ext cx="6801395" cy="1393370"/>
          </a:xfrm>
        </p:spPr>
        <p:txBody>
          <a:bodyPr/>
          <a:lstStyle/>
          <a:p>
            <a:pPr algn="ctr"/>
            <a:r>
              <a:rPr lang="ru-RU" sz="4000" dirty="0"/>
              <a:t>Виды работы с цифровым текстом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7979" y="1837509"/>
            <a:ext cx="7541622" cy="444137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Работа с готовым текстом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исполнение и переработка (художественное чтение, создание комикса, интерактивного плаката,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</a:rPr>
              <a:t>буктрейлера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и т.д.); </a:t>
            </a:r>
          </a:p>
          <a:p>
            <a:pPr marL="342900" indent="-342900" algn="just">
              <a:buFontTx/>
              <a:buChar char="-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оформление готового текста (обогащение содержания дополнительными ресурсами: подбор иллюстративного материала разной природы, проектирование электронной книги,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</a:rPr>
              <a:t>лонгрида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и т.д.).</a:t>
            </a:r>
          </a:p>
          <a:p>
            <a:pPr algn="just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Создание собственного текста разной природы.</a:t>
            </a:r>
          </a:p>
          <a:p>
            <a:pPr algn="just"/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731" y="200297"/>
            <a:ext cx="3440430" cy="22640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54571" t="9016" r="2358" b="39174"/>
          <a:stretch/>
        </p:blipFill>
        <p:spPr>
          <a:xfrm>
            <a:off x="8312250" y="4058194"/>
            <a:ext cx="3745391" cy="253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66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Алгоритм работы с готовым текстом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711" y="1455195"/>
            <a:ext cx="8596668" cy="3880773"/>
          </a:xfrm>
        </p:spPr>
        <p:txBody>
          <a:bodyPr/>
          <a:lstStyle/>
          <a:p>
            <a:pPr>
              <a:buAutoNum type="arabicPeriod"/>
            </a:pPr>
            <a:r>
              <a:rPr lang="ru-RU" sz="3600" dirty="0"/>
              <a:t>Выбор текста</a:t>
            </a:r>
          </a:p>
          <a:p>
            <a:pPr>
              <a:buAutoNum type="arabicPeriod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1" y="2394557"/>
            <a:ext cx="7334552" cy="388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3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Алгоритм работы с готовым текстом (продолжение)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2. Изучение и анализ выбранного текста (</a:t>
            </a:r>
            <a:r>
              <a:rPr lang="en-US" dirty="0">
                <a:hlinkClick r:id="rId3"/>
              </a:rPr>
              <a:t>https://a4format.ru/</a:t>
            </a:r>
            <a:r>
              <a:rPr lang="en-US" dirty="0"/>
              <a:t>)</a:t>
            </a:r>
            <a:endParaRPr lang="ru-RU" dirty="0"/>
          </a:p>
          <a:p>
            <a:pPr>
              <a:buAutoNum type="arabicPeriod"/>
            </a:pPr>
            <a:endParaRPr lang="ru-RU" dirty="0"/>
          </a:p>
          <a:p>
            <a:pPr>
              <a:buAutoNum type="arabicPeriod"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11" y="2542903"/>
            <a:ext cx="8935730" cy="431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88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6603" b="8191"/>
          <a:stretch/>
        </p:blipFill>
        <p:spPr>
          <a:xfrm>
            <a:off x="0" y="548641"/>
            <a:ext cx="12201085" cy="584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92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Алгоритм работы с готовым текстом (продолжение)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1109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3</a:t>
            </a:r>
            <a:r>
              <a:rPr lang="ru-RU" dirty="0"/>
              <a:t>. Определение формата функционирования книги (</a:t>
            </a:r>
            <a:r>
              <a:rPr lang="ru-RU" dirty="0" err="1"/>
              <a:t>лонгрид</a:t>
            </a:r>
            <a:r>
              <a:rPr lang="ru-RU" dirty="0"/>
              <a:t>, электронная книга, </a:t>
            </a:r>
            <a:r>
              <a:rPr lang="ru-RU" dirty="0" err="1"/>
              <a:t>буктрейлер</a:t>
            </a:r>
            <a:r>
              <a:rPr lang="ru-RU" dirty="0"/>
              <a:t>, интерактивный плакат, </a:t>
            </a:r>
            <a:r>
              <a:rPr lang="ru-RU" dirty="0" err="1"/>
              <a:t>сторителлинг</a:t>
            </a:r>
            <a:r>
              <a:rPr lang="ru-RU" dirty="0"/>
              <a:t>, комикс и т.д.)</a:t>
            </a:r>
          </a:p>
          <a:p>
            <a:pPr marL="0" indent="0">
              <a:buNone/>
            </a:pPr>
            <a:r>
              <a:rPr lang="ru-RU" dirty="0"/>
              <a:t>4. Выбор цифрового инструмента для определённого формата </a:t>
            </a:r>
          </a:p>
          <a:p>
            <a:pPr>
              <a:buAutoNum type="arabicPeriod"/>
            </a:pPr>
            <a:endParaRPr lang="ru-RU" dirty="0"/>
          </a:p>
          <a:p>
            <a:pPr>
              <a:buAutoNum type="arabicPeriod"/>
            </a:pPr>
            <a:endParaRPr lang="ru-RU" dirty="0"/>
          </a:p>
        </p:txBody>
      </p:sp>
      <p:pic>
        <p:nvPicPr>
          <p:cNvPr id="4" name="Рисунок 3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20428" t="6984" r="20571" b="8445"/>
          <a:stretch/>
        </p:blipFill>
        <p:spPr>
          <a:xfrm>
            <a:off x="7593874" y="3150551"/>
            <a:ext cx="4598126" cy="3707449"/>
          </a:xfrm>
          <a:prstGeom prst="rect">
            <a:avLst/>
          </a:prstGeom>
        </p:spPr>
      </p:pic>
      <p:pic>
        <p:nvPicPr>
          <p:cNvPr id="6" name="Рисунок 5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142" t="6857" b="7936"/>
          <a:stretch/>
        </p:blipFill>
        <p:spPr>
          <a:xfrm>
            <a:off x="0" y="3335383"/>
            <a:ext cx="7339223" cy="352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89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9857" t="7491" r="19930" b="7936"/>
          <a:stretch/>
        </p:blipFill>
        <p:spPr>
          <a:xfrm>
            <a:off x="0" y="-12316"/>
            <a:ext cx="8691154" cy="6866321"/>
          </a:xfrm>
          <a:prstGeom prst="rect">
            <a:avLst/>
          </a:prstGeom>
        </p:spPr>
      </p:pic>
      <p:sp>
        <p:nvSpPr>
          <p:cNvPr id="11" name="Стрелка вправо 10"/>
          <p:cNvSpPr/>
          <p:nvPr/>
        </p:nvSpPr>
        <p:spPr>
          <a:xfrm>
            <a:off x="3640183" y="379411"/>
            <a:ext cx="5904412" cy="2998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9544595" y="286434"/>
            <a:ext cx="240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Иллюстрированная книга</a:t>
            </a:r>
          </a:p>
        </p:txBody>
      </p:sp>
      <p:sp>
        <p:nvSpPr>
          <p:cNvPr id="13" name="Стрелка вправо 12"/>
          <p:cNvSpPr/>
          <p:nvPr/>
        </p:nvSpPr>
        <p:spPr>
          <a:xfrm rot="304902">
            <a:off x="3708827" y="955104"/>
            <a:ext cx="6241495" cy="2998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9518470" y="1225502"/>
            <a:ext cx="24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Лонгрид</a:t>
            </a:r>
            <a:r>
              <a:rPr lang="ru-RU" dirty="0"/>
              <a:t> </a:t>
            </a:r>
          </a:p>
        </p:txBody>
      </p:sp>
      <p:sp>
        <p:nvSpPr>
          <p:cNvPr id="15" name="Стрелка вправо 14"/>
          <p:cNvSpPr/>
          <p:nvPr/>
        </p:nvSpPr>
        <p:spPr>
          <a:xfrm rot="398814">
            <a:off x="3636561" y="1343355"/>
            <a:ext cx="6241495" cy="2998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9544595" y="1686667"/>
            <a:ext cx="24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Комикс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91154" y="6093740"/>
            <a:ext cx="3672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Storybird.com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72405645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279</TotalTime>
  <Words>676</Words>
  <Application>Microsoft Office PowerPoint</Application>
  <PresentationFormat>Широкоэкранный</PresentationFormat>
  <Paragraphs>115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</vt:lpstr>
      <vt:lpstr>Times New Roman</vt:lpstr>
      <vt:lpstr>Trebuchet MS</vt:lpstr>
      <vt:lpstr>Wingdings</vt:lpstr>
      <vt:lpstr>Wingdings 3</vt:lpstr>
      <vt:lpstr>Грань</vt:lpstr>
      <vt:lpstr>Актуальные проблемы развития речи учащихся </vt:lpstr>
      <vt:lpstr>Традиционная работа  </vt:lpstr>
      <vt:lpstr> Нетрадиционная работа (цифровой текст)  </vt:lpstr>
      <vt:lpstr>Виды работы с цифровым текстом</vt:lpstr>
      <vt:lpstr>Алгоритм работы с готовым текстом</vt:lpstr>
      <vt:lpstr>Алгоритм работы с готовым текстом (продолжение)</vt:lpstr>
      <vt:lpstr>Презентация PowerPoint</vt:lpstr>
      <vt:lpstr>Алгоритм работы с готовым текстом (продолжение)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работы с цифровым текстом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 пути цифровизации текста  (цифровые ресурсы при работе с текстом)</dc:title>
  <dc:creator>Гордиенко Оксана Викторовна</dc:creator>
  <cp:lastModifiedBy>Анастасия Сапрыкина</cp:lastModifiedBy>
  <cp:revision>32</cp:revision>
  <cp:lastPrinted>2019-11-21T17:18:25Z</cp:lastPrinted>
  <dcterms:created xsi:type="dcterms:W3CDTF">2019-10-21T17:40:57Z</dcterms:created>
  <dcterms:modified xsi:type="dcterms:W3CDTF">2019-11-24T15:05:13Z</dcterms:modified>
</cp:coreProperties>
</file>